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0080625" cy="7559675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78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4E7A6CD-8868-4911-8829-B8DBE031AF92}" type="slidenum">
              <a:t>‹#›</a:t>
            </a:fld>
            <a:endParaRPr lang="pl-PL" sz="14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pl-PL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pl-PL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hangingPunct="0">
              <a:buNone/>
              <a:tabLst/>
              <a:defRPr lang="pl-PL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hangingPunct="0">
              <a:buNone/>
              <a:tabLst/>
              <a:defRPr lang="pl-PL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29D646C7-F862-49D0-93AE-6DB4B209A58E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pl-PL" sz="2000" b="0" i="0" u="none" strike="noStrike" kern="1200" cap="none">
        <a:ln>
          <a:noFill/>
        </a:ln>
        <a:highlight>
          <a:srgbClr val="FFFFFF"/>
        </a:highlight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Szkoła Podstawowa Nr 2 im. Bolesława Ścibiorka</a:t>
            </a:r>
          </a:p>
          <a:p>
            <a:pPr lvl="0"/>
            <a:r>
              <a:rPr lang="pl-PL" smtClean="0"/>
              <a:t>w Konstantynowie Łódzkim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F85277-5F67-46AD-95F3-C0E97145A5C9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Szkoła Podstawowa Nr 2 im. Bolesława Ścibiorka</a:t>
            </a:r>
          </a:p>
          <a:p>
            <a:pPr lvl="0"/>
            <a:r>
              <a:rPr lang="pl-PL" smtClean="0"/>
              <a:t>w Konstantynowie Łódzkim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8B340E-ECC3-49C1-BE61-968B71F4026C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200900" y="538163"/>
            <a:ext cx="2374900" cy="561498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3025" y="538163"/>
            <a:ext cx="6975475" cy="561498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Szkoła Podstawowa Nr 2 im. Bolesława Ścibiorka</a:t>
            </a:r>
          </a:p>
          <a:p>
            <a:pPr lvl="0"/>
            <a:r>
              <a:rPr lang="pl-PL" smtClean="0"/>
              <a:t>w Konstantynowie Łódzkim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E16FDD-2AA3-455D-A79D-96DB0C9A1168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E7F285-F30F-4157-B267-B76EA10E4F37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916BFF-84FC-42BA-A74E-DAAC695F1820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900BE1-D883-4E18-9D58-93702808CABE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739342-3952-44AD-BE4E-72F4421B66F9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A662F3-B21B-471F-9636-30C023907747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10C48F-6A5E-420B-A605-DDED75E25D14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1AB949-1FF0-4D82-BEB2-19AF8F85C221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B6BF29-95BD-4D44-83B6-BF25014F6A1B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Szkoła Podstawowa Nr 2 im. Bolesława Ścibiorka</a:t>
            </a:r>
          </a:p>
          <a:p>
            <a:pPr lvl="0"/>
            <a:r>
              <a:rPr lang="pl-PL" smtClean="0"/>
              <a:t>w Konstantynowie Łódzkim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DD5562-BD32-48F6-88BA-E1C443F18993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9584FE-B627-47B3-8E30-F2F8DE3B5C51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955B73-796D-4322-9C4F-E9699A3F9EC5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09BE46-FF5F-4750-A020-A13C4209AEAE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Szkoła Podstawowa Nr 2 im. Bolesława Ścibiorka</a:t>
            </a:r>
          </a:p>
          <a:p>
            <a:pPr lvl="0"/>
            <a:r>
              <a:rPr lang="pl-PL" smtClean="0"/>
              <a:t>w Konstantynowie Łódzkim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F07C31-3B58-4EDB-B734-B57BA05F95C7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4056063"/>
            <a:ext cx="4459287" cy="2097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4925" y="4056063"/>
            <a:ext cx="4460875" cy="2097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Szkoła Podstawowa Nr 2 im. Bolesława Ścibiorka</a:t>
            </a:r>
          </a:p>
          <a:p>
            <a:pPr lvl="0"/>
            <a:r>
              <a:rPr lang="pl-PL" smtClean="0"/>
              <a:t>w Konstantynowie Łódzkim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7F4317-A3D2-4D4B-89FA-CAFFC5687B4B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Szkoła Podstawowa Nr 2 im. Bolesława Ścibiorka</a:t>
            </a:r>
          </a:p>
          <a:p>
            <a:pPr lvl="0"/>
            <a:r>
              <a:rPr lang="pl-PL" smtClean="0"/>
              <a:t>w Konstantynowie Łódzkim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DFC8C8-957C-4195-BAC3-E15A3C300594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Szkoła Podstawowa Nr 2 im. Bolesława Ścibiorka</a:t>
            </a:r>
          </a:p>
          <a:p>
            <a:pPr lvl="0"/>
            <a:r>
              <a:rPr lang="pl-PL" smtClean="0"/>
              <a:t>w Konstantynowie Łódzkim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69462D-8AD9-4725-BB31-689E508E70CD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Szkoła Podstawowa Nr 2 im. Bolesława Ścibiorka</a:t>
            </a:r>
          </a:p>
          <a:p>
            <a:pPr lvl="0"/>
            <a:r>
              <a:rPr lang="pl-PL" smtClean="0"/>
              <a:t>w Konstantynowie Łódzkim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66BA0F-0F9D-4012-86E4-DE9F2B0ADA96}" type="slidenum">
              <a:t>‹#›</a:t>
            </a:fld>
            <a:endParaRPr lang="pl-PL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Szkoła Podstawowa Nr 2 im. Bolesława Ścibiorka</a:t>
            </a:r>
          </a:p>
          <a:p>
            <a:pPr lvl="0"/>
            <a:r>
              <a:rPr lang="pl-PL" smtClean="0"/>
              <a:t>w Konstantynowie Łódzkim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AFAAEB-A035-46E6-B0D5-65B897CC5F3F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Szkoła Podstawowa Nr 2 im. Bolesława Ścibiorka</a:t>
            </a:r>
          </a:p>
          <a:p>
            <a:pPr lvl="0"/>
            <a:r>
              <a:rPr lang="pl-PL" smtClean="0"/>
              <a:t>w Konstantynowie Łódzkim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32F4BC-52D9-4314-92C4-83DABA5C0783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5806440"/>
            <a:ext cx="10079640" cy="1754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72360" y="537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503999" y="4056120"/>
            <a:ext cx="9071640" cy="2097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pl-PL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968639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hangingPunct="0">
              <a:buNone/>
              <a:tabLst/>
              <a:defRPr lang="pl-PL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  <a:lvl2pPr lvl="0" algn="ctr" hangingPunct="0">
              <a:buNone/>
              <a:tabLst/>
              <a:defRPr lang="pl-PL" sz="1400" kern="1200">
                <a:latin typeface="Liberation Serif" pitchFamily="18"/>
                <a:ea typeface="DejaVu Sans" pitchFamily="2"/>
                <a:cs typeface="DejaVu Sans" pitchFamily="2"/>
              </a:defRPr>
            </a:lvl2pPr>
          </a:lstStyle>
          <a:p>
            <a:pPr lvl="0"/>
            <a:r>
              <a:rPr lang="pl-PL"/>
              <a:t>Szkoła Podstawowa Nr 2 im. Bolesława Ścibiorka</a:t>
            </a:r>
          </a:p>
          <a:p>
            <a:pPr lvl="0"/>
            <a:r>
              <a:rPr lang="pl-PL"/>
              <a:t>w Konstantynowie Łódzkim</a:t>
            </a:r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pl-PL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8D14B8AC-1FC6-4C57-9746-6F42EC6E4F03}" type="slidenum">
              <a:t>‹#›</a:t>
            </a:fld>
            <a:endParaRPr lang="pl-PL"/>
          </a:p>
        </p:txBody>
      </p:sp>
      <p:pic>
        <p:nvPicPr>
          <p:cNvPr id="8" name=""/>
          <p:cNvPicPr>
            <a:picLocks noChangeAspect="1"/>
          </p:cNvPicPr>
          <p:nvPr/>
        </p:nvPicPr>
        <p:blipFill>
          <a:blip r:embed="rId14" cstate="print">
            <a:alphaModFix/>
            <a:lum/>
          </a:blip>
          <a:srcRect/>
          <a:stretch>
            <a:fillRect/>
          </a:stretch>
        </p:blipFill>
        <p:spPr>
          <a:xfrm>
            <a:off x="8766360" y="6083640"/>
            <a:ext cx="1097640" cy="133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"/>
          <p:cNvPicPr>
            <a:picLocks noChangeAspect="1"/>
          </p:cNvPicPr>
          <p:nvPr/>
        </p:nvPicPr>
        <p:blipFill>
          <a:blip r:embed="rId15" cstate="print">
            <a:alphaModFix/>
            <a:lum/>
          </a:blip>
          <a:srcRect/>
          <a:stretch>
            <a:fillRect/>
          </a:stretch>
        </p:blipFill>
        <p:spPr>
          <a:xfrm>
            <a:off x="216000" y="6696000"/>
            <a:ext cx="503999" cy="63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hangingPunct="0">
        <a:tabLst/>
        <a:defRPr lang="pl-PL" sz="4400" b="0" i="0" u="none" strike="noStrike" kern="1200" cap="none">
          <a:ln>
            <a:noFill/>
          </a:ln>
          <a:solidFill>
            <a:srgbClr val="006699"/>
          </a:solidFill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hangingPunct="0">
        <a:spcBef>
          <a:spcPts val="1417"/>
        </a:spcBef>
        <a:spcAft>
          <a:spcPts val="0"/>
        </a:spcAft>
        <a:tabLst/>
        <a:defRPr lang="pl-PL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1"/>
          <p:cNvSpPr/>
          <p:nvPr/>
        </p:nvSpPr>
        <p:spPr>
          <a:xfrm>
            <a:off x="0" y="0"/>
            <a:ext cx="10076760" cy="9417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DFF2FC"/>
              </a:gs>
              <a:gs pos="100000">
                <a:srgbClr val="009BDD"/>
              </a:gs>
            </a:gsLst>
            <a:lin ang="10800000"/>
          </a:gra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pl-PL" sz="2400" kern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Dowolny kształt 2"/>
          <p:cNvSpPr/>
          <p:nvPr/>
        </p:nvSpPr>
        <p:spPr>
          <a:xfrm>
            <a:off x="0" y="6620400"/>
            <a:ext cx="10076760" cy="9417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DFF2FC"/>
              </a:gs>
              <a:gs pos="100000">
                <a:srgbClr val="009BDD"/>
              </a:gs>
            </a:gsLst>
            <a:lin ang="10800000"/>
          </a:gra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pl-PL" sz="2400" kern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Symbol zastępczy tytułu 3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637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solidFill>
                  <a:srgbClr val="0066CC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solidFill>
                  <a:srgbClr val="0066CC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solidFill>
                  <a:srgbClr val="0066CC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solidFill>
                  <a:srgbClr val="0066CC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solidFill>
                  <a:srgbClr val="0066CC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0066CC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0066CC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0066CC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0066CC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0066CC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pl-PL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stopki 6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hangingPunct="0">
              <a:buNone/>
              <a:tabLst/>
              <a:defRPr lang="pl-PL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8" name="Symbol zastępczy numeru slajdu 7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pl-PL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0B6EB67D-E8D2-4FC9-BE91-F088AFCE0802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hangingPunct="0">
        <a:tabLst/>
        <a:defRPr lang="pl-PL" sz="4400" b="0" i="0" u="none" strike="noStrike" kern="1200" cap="none">
          <a:ln>
            <a:noFill/>
          </a:ln>
          <a:solidFill>
            <a:srgbClr val="FFFFFF"/>
          </a:solidFill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hangingPunct="0">
        <a:spcBef>
          <a:spcPts val="1417"/>
        </a:spcBef>
        <a:spcAft>
          <a:spcPts val="0"/>
        </a:spcAft>
        <a:tabLst/>
        <a:defRPr lang="pl-PL" sz="3200" b="0" i="0" u="none" strike="noStrike" kern="1200" cap="none">
          <a:ln>
            <a:noFill/>
          </a:ln>
          <a:solidFill>
            <a:srgbClr val="0066CC"/>
          </a:solidFill>
          <a:highlight>
            <a:scrgbClr r="0" g="0" b="0">
              <a:alpha val="0"/>
            </a:scrgbClr>
          </a:highlight>
          <a:latin typeface="Liberation Sans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ppinventor.mit.edu/explor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.sp2konstantynow.p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url?sa=t&amp;rct=j&amp;q=&amp;esrc=s&amp;source=web&amp;cd=2&amp;cad=rja&amp;uact=8&amp;ved=0ahUKEwifgpWW4PXZAhXO-6QKHYSgAcEQFgg1MAE&amp;url=https%3A%2F%2Fmen.gov.pl%2Fwp-content%2Fuploads%2F2016%2F11%2Fpodstawa-programowa-z-informatyki-szkola-podstawowa.pdf&amp;usg=AOvVaw2XbfR7tmxetKuQZ6GTJHl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programowanie.men.gov.pl/material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ndy\Videos\Ka&#380;dy%20mo&#380;e%20nauczy&#263;%20si&#281;%20programowania%20-%20YouTube.mp4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odzinakodowania.p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br.edu.p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www.bobr.edu.pl/2017/11/21/zadania-z-roku-2017/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Szkoła Podstawowa Nr 2 im. Bolesława Ścibiorka</a:t>
            </a:r>
          </a:p>
          <a:p>
            <a:pPr lvl="0"/>
            <a:r>
              <a:rPr lang="pl-PL" smtClean="0"/>
              <a:t>w Konstantynowie Łódzkim</a:t>
            </a:r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20000" y="1224000"/>
            <a:ext cx="9071640" cy="339983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ea typeface="DejaVu Sans" pitchFamily="2"/>
                <a:cs typeface="DejaVu Sans" pitchFamily="2"/>
              </a:rPr>
              <a:t>Programowanie i e-learning</a:t>
            </a:r>
            <a:br>
              <a:rPr lang="pl-PL">
                <a:ea typeface="DejaVu Sans" pitchFamily="2"/>
                <a:cs typeface="DejaVu Sans" pitchFamily="2"/>
              </a:rPr>
            </a:br>
            <a:r>
              <a:rPr lang="pl-PL" sz="2800">
                <a:ea typeface="DejaVu Sans" pitchFamily="2"/>
                <a:cs typeface="DejaVu Sans" pitchFamily="2"/>
              </a:rPr>
              <a:t>w dydaktyce szkolnej</a:t>
            </a:r>
            <a:br>
              <a:rPr lang="pl-PL" sz="2800">
                <a:ea typeface="DejaVu Sans" pitchFamily="2"/>
                <a:cs typeface="DejaVu Sans" pitchFamily="2"/>
              </a:rPr>
            </a:br>
            <a:r>
              <a:rPr lang="pl-PL" sz="2800">
                <a:ea typeface="DejaVu Sans" pitchFamily="2"/>
                <a:cs typeface="DejaVu Sans" pitchFamily="2"/>
              </a:rPr>
              <a:t/>
            </a:r>
            <a:br>
              <a:rPr lang="pl-PL" sz="2800">
                <a:ea typeface="DejaVu Sans" pitchFamily="2"/>
                <a:cs typeface="DejaVu Sans" pitchFamily="2"/>
              </a:rPr>
            </a:br>
            <a:r>
              <a:rPr lang="pl-PL" sz="2800">
                <a:ea typeface="DejaVu Sans" pitchFamily="2"/>
                <a:cs typeface="DejaVu Sans" pitchFamily="2"/>
              </a:rPr>
              <a:t/>
            </a:r>
            <a:br>
              <a:rPr lang="pl-PL" sz="2800">
                <a:ea typeface="DejaVu Sans" pitchFamily="2"/>
                <a:cs typeface="DejaVu Sans" pitchFamily="2"/>
              </a:rPr>
            </a:br>
            <a:r>
              <a:rPr lang="pl-PL" sz="2800">
                <a:ea typeface="DejaVu Sans" pitchFamily="2"/>
                <a:cs typeface="DejaVu Sans" pitchFamily="2"/>
              </a:rPr>
              <a:t>marzec 2018</a:t>
            </a:r>
            <a:br>
              <a:rPr lang="pl-PL" sz="2800">
                <a:ea typeface="DejaVu Sans" pitchFamily="2"/>
                <a:cs typeface="DejaVu Sans" pitchFamily="2"/>
              </a:rPr>
            </a:br>
            <a:r>
              <a:rPr lang="pl-PL" sz="2800">
                <a:ea typeface="DejaVu Sans" pitchFamily="2"/>
                <a:cs typeface="DejaVu Sans" pitchFamily="2"/>
              </a:rPr>
              <a:t/>
            </a:r>
            <a:br>
              <a:rPr lang="pl-PL" sz="2800">
                <a:ea typeface="DejaVu Sans" pitchFamily="2"/>
                <a:cs typeface="DejaVu Sans" pitchFamily="2"/>
              </a:rPr>
            </a:br>
            <a:r>
              <a:rPr lang="pl-PL" sz="2800">
                <a:ea typeface="DejaVu Sans" pitchFamily="2"/>
                <a:cs typeface="DejaVu Sans" pitchFamily="2"/>
              </a:rPr>
              <a:t/>
            </a:r>
            <a:br>
              <a:rPr lang="pl-PL" sz="2800">
                <a:ea typeface="DejaVu Sans" pitchFamily="2"/>
                <a:cs typeface="DejaVu Sans" pitchFamily="2"/>
              </a:rPr>
            </a:br>
            <a:r>
              <a:rPr lang="pl-PL" sz="2800">
                <a:ea typeface="DejaVu Sans" pitchFamily="2"/>
                <a:cs typeface="DejaVu Sans" pitchFamily="2"/>
              </a:rPr>
              <a:t>A. Różycki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Szkoła Podstawowa Nr 2 im. Bolesława Ścibiorka</a:t>
            </a:r>
          </a:p>
          <a:p>
            <a:pPr lvl="0"/>
            <a:r>
              <a:rPr lang="pl-PL" smtClean="0"/>
              <a:t>w Konstantynowie Łódzkim</a:t>
            </a:r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ea typeface="DejaVu Sans" pitchFamily="2"/>
                <a:cs typeface="DejaVu Sans" pitchFamily="2"/>
              </a:rPr>
              <a:t>AppInventor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9" y="4056120"/>
            <a:ext cx="4426920" cy="209736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9pPr>
          </a:lstStyle>
          <a:p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152680" y="4056120"/>
            <a:ext cx="4426920" cy="209736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9pPr>
          </a:lstStyle>
          <a:p>
            <a:endParaRPr lang="pl-PL"/>
          </a:p>
        </p:txBody>
      </p:sp>
      <p:pic>
        <p:nvPicPr>
          <p:cNvPr id="5" name="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502639" y="1540800"/>
            <a:ext cx="7099919" cy="4612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Szkoła Podstawowa Nr 2 im. Bolesława Ścibiorka</a:t>
            </a:r>
          </a:p>
          <a:p>
            <a:pPr lvl="0"/>
            <a:r>
              <a:rPr lang="pl-PL" smtClean="0"/>
              <a:t>w Konstantynowie Łódzkim</a:t>
            </a:r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2360" y="82584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ea typeface="DejaVu Sans" pitchFamily="2"/>
                <a:cs typeface="DejaVu Sans" pitchFamily="2"/>
              </a:rPr>
              <a:t>Standardy w naszej szkole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864001" y="2088000"/>
            <a:ext cx="3384224" cy="3609343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Klasy I – III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 cap="none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Międzynarodowy Konkurs </a:t>
            </a:r>
            <a:r>
              <a:rPr lang="pl-PL" sz="1800" b="0" i="0" u="none" strike="noStrike" kern="1200" cap="none" dirty="0" smtClean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Bóbr(listopad)</a:t>
            </a:r>
            <a:endParaRPr lang="pl-PL" sz="1800" b="0" i="0" u="none" strike="noStrike" kern="1200" cap="none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 cap="none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Środowisko </a:t>
            </a:r>
            <a:r>
              <a:rPr lang="pl-PL" sz="1800" b="0" i="0" u="none" strike="noStrike" kern="1200" cap="none" dirty="0" err="1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Scratch</a:t>
            </a:r>
            <a:endParaRPr lang="pl-PL" sz="1800" b="0" i="0" u="none" strike="noStrike" kern="1200" cap="none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 cap="none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Lekcje z robotyki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 cap="none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Godzina </a:t>
            </a:r>
            <a:r>
              <a:rPr lang="pl-PL" sz="1800" b="0" i="0" u="none" strike="noStrike" kern="1200" cap="none" dirty="0" smtClean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kodowania (grudzień)</a:t>
            </a:r>
            <a:endParaRPr lang="pl-PL" sz="1800" b="0" i="0" u="none" strike="noStrike" kern="1200" cap="none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 cap="none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Dzień Bezpiecznego </a:t>
            </a:r>
            <a:r>
              <a:rPr lang="pl-PL" sz="1800" b="0" i="0" u="none" strike="noStrike" kern="1200" cap="none" dirty="0" smtClean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Internetu (luty)</a:t>
            </a:r>
            <a:endParaRPr lang="pl-PL" sz="1800" b="0" i="0" u="none" strike="noStrike" kern="1200" cap="none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409640" y="1959120"/>
            <a:ext cx="5449034" cy="3879993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Klasy IV – VIII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 cap="none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Międzynarodowy Konkurs Bóbr (listopad)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 cap="none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Godzina kodowania (Tydzień kodowania) – grudzień</a:t>
            </a:r>
            <a:r>
              <a:rPr lang="pl-PL" sz="1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, </a:t>
            </a:r>
            <a:endParaRPr lang="pl-PL" sz="1800" b="0" i="0" u="none" strike="noStrike" kern="1200" cap="none" smtClean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 smtClean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październik</a:t>
            </a:r>
            <a:endParaRPr lang="pl-PL" sz="18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 cap="none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Środowisko </a:t>
            </a:r>
            <a:r>
              <a:rPr lang="pl-PL" sz="1800" b="0" i="0" u="none" strike="noStrike" kern="1200" cap="none" dirty="0" err="1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Scratch</a:t>
            </a:r>
            <a:endParaRPr lang="pl-PL" sz="1800" b="0" i="0" u="none" strike="noStrike" kern="1200" cap="none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 cap="none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Środowisko </a:t>
            </a:r>
            <a:r>
              <a:rPr lang="pl-PL" sz="1800" b="0" i="0" u="none" strike="noStrike" kern="1200" cap="none" dirty="0" err="1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AppInventor</a:t>
            </a:r>
            <a:endParaRPr lang="pl-PL" sz="1800" b="0" i="0" u="none" strike="noStrike" kern="1200" cap="none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 cap="none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Dzień Bezpiecznego Internetu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 cap="none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Europejski Tydzień </a:t>
            </a:r>
            <a:r>
              <a:rPr lang="pl-PL" sz="1800" b="0" i="0" u="none" strike="noStrike" kern="1200" cap="none" dirty="0" err="1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Cyberbezpieczeństwa</a:t>
            </a:r>
            <a:endParaRPr lang="pl-PL" sz="1800" b="0" i="0" u="none" strike="noStrike" kern="1200" cap="none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Szkoła Podstawowa Nr 2 im. Bolesława Ścibiorka</a:t>
            </a:r>
          </a:p>
          <a:p>
            <a:pPr lvl="0"/>
            <a:r>
              <a:rPr lang="pl-PL" smtClean="0"/>
              <a:t>w Konstantynowie Łódzkim</a:t>
            </a:r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360000" y="230400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ea typeface="DejaVu Sans" pitchFamily="2"/>
                <a:cs typeface="DejaVu Sans" pitchFamily="2"/>
              </a:rPr>
              <a:t>Dziękuję za uwagę!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Szkoła Podstawowa Nr 2 im. Bolesława Ścibiorka</a:t>
            </a:r>
          </a:p>
          <a:p>
            <a:pPr lvl="0"/>
            <a:r>
              <a:rPr lang="pl-PL" smtClean="0"/>
              <a:t>w Konstantynowie Łódzkim</a:t>
            </a:r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360359" y="56160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ea typeface="DejaVu Sans" pitchFamily="2"/>
                <a:cs typeface="DejaVu Sans" pitchFamily="2"/>
              </a:rPr>
              <a:t>E-learning</a:t>
            </a:r>
            <a:br>
              <a:rPr lang="pl-PL">
                <a:ea typeface="DejaVu Sans" pitchFamily="2"/>
                <a:cs typeface="DejaVu Sans" pitchFamily="2"/>
              </a:rPr>
            </a:br>
            <a:r>
              <a:rPr lang="pl-PL" sz="2800">
                <a:ea typeface="DejaVu Sans" pitchFamily="2"/>
                <a:cs typeface="DejaVu Sans" pitchFamily="2"/>
              </a:rPr>
              <a:t>w naszej szkole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015999" y="1944000"/>
            <a:ext cx="7197012" cy="3609343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Platforma: </a:t>
            </a:r>
            <a:r>
              <a:rPr lang="pl-PL" sz="1800" b="0" i="0" u="none" strike="noStrike" kern="1200" cap="none" dirty="0" err="1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Moodle</a:t>
            </a:r>
            <a:endParaRPr lang="pl-PL" sz="1800" b="0" i="0" u="none" strike="noStrike" kern="1200" cap="none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 cap="none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Adres: </a:t>
            </a:r>
            <a:r>
              <a:rPr lang="pl-PL" sz="1800" b="0" i="0" u="none" strike="noStrike" kern="1200" cap="none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  <a:hlinkClick r:id="rId3"/>
              </a:rPr>
              <a:t>e.sp2konstantynow.pl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 cap="none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Cel: praca z uczniem zdolnym, diagnostyka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 cap="none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Formy: zadania, quiz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 cap="none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Przykłady: INTERNETOWA LIGA TEOLOGICZNA-WIERZĘ I ROZUMIEM, </a:t>
            </a:r>
            <a:endParaRPr lang="pl-PL" sz="1800" b="0" i="0" u="none" strike="noStrike" kern="1200" cap="none" dirty="0" smtClean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 dirty="0" smtClean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Kwalifikacje </a:t>
            </a:r>
            <a:r>
              <a:rPr lang="pl-PL" sz="1800" b="0" i="0" u="none" strike="noStrike" kern="1200" cap="none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do konkursu Bóbr,  wykłady z genetyki, </a:t>
            </a:r>
            <a:endParaRPr lang="pl-PL" sz="1800" b="0" i="0" u="none" strike="noStrike" kern="1200" cap="none" dirty="0" smtClean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 dirty="0" smtClean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Magiczny </a:t>
            </a:r>
            <a:r>
              <a:rPr lang="pl-PL" sz="1800" b="0" i="0" u="none" strike="noStrike" kern="1200" cap="none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świat </a:t>
            </a:r>
            <a:r>
              <a:rPr lang="pl-PL" sz="1800" b="0" i="0" u="none" strike="noStrike" kern="1200" cap="none" dirty="0" err="1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Harrego</a:t>
            </a:r>
            <a:r>
              <a:rPr lang="pl-PL" sz="1800" b="0" i="0" u="none" strike="noStrike" kern="1200" cap="none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 Pottera - konkurs czytelniczy, </a:t>
            </a:r>
            <a:endParaRPr lang="pl-PL" sz="1800" b="0" i="0" u="none" strike="noStrike" kern="1200" cap="none" dirty="0" smtClean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 dirty="0" err="1" smtClean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Exam</a:t>
            </a:r>
            <a:r>
              <a:rPr lang="pl-PL" sz="1800" b="0" i="0" u="none" strike="noStrike" kern="1200" cap="none" dirty="0" smtClean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 </a:t>
            </a:r>
            <a:r>
              <a:rPr lang="pl-PL" sz="1800" b="0" i="0" u="none" strike="noStrike" kern="1200" cap="none" dirty="0" err="1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Success</a:t>
            </a:r>
            <a:r>
              <a:rPr lang="pl-PL" sz="1800" b="0" i="0" u="none" strike="noStrike" kern="1200" cap="none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 2016 - konkurs gramatyczny z języka angielskiego, </a:t>
            </a:r>
            <a:endParaRPr lang="pl-PL" sz="1800" b="0" i="0" u="none" strike="noStrike" kern="1200" cap="none" dirty="0" smtClean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 dirty="0" smtClean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Sprawdź </a:t>
            </a:r>
            <a:r>
              <a:rPr lang="pl-PL" sz="1800" b="0" i="0" u="none" strike="noStrike" kern="1200" cap="none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się 2017/2018.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Szkoła Podstawowa Nr 2 im. Bolesława Ścibiorka</a:t>
            </a:r>
          </a:p>
          <a:p>
            <a:pPr lvl="0"/>
            <a:r>
              <a:rPr lang="pl-PL" smtClean="0"/>
              <a:t>w Konstantynowie Łódzkim</a:t>
            </a:r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32000" y="96984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ea typeface="DejaVu Sans" pitchFamily="2"/>
                <a:cs typeface="DejaVu Sans" pitchFamily="2"/>
              </a:rPr>
              <a:t>Programowanie i okolice...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944000" y="2941920"/>
            <a:ext cx="5688000" cy="29059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Informatyka, zajęcia komputerowe, technologia informacyjna od 1992 r.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Programowanie od 2017/2018 na każdym etapie edukacyjnym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  <a:hlinkClick r:id="rId3"/>
              </a:rPr>
              <a:t>Podstawa programowa nauczania informatyki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  <a:hlinkClick r:id="rId4"/>
              </a:rPr>
              <a:t>Portal o programowaniu MEN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7272560" y="4067869"/>
            <a:ext cx="1755000" cy="175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Szkoła Podstawowa Nr 2 im. Bolesława Ścibiorka</a:t>
            </a:r>
          </a:p>
          <a:p>
            <a:pPr lvl="0"/>
            <a:r>
              <a:rPr lang="pl-PL" smtClean="0"/>
              <a:t>w Konstantynowie Łódzkim</a:t>
            </a:r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ea typeface="DejaVu Sans" pitchFamily="2"/>
                <a:cs typeface="DejaVu Sans" pitchFamily="2"/>
              </a:rPr>
              <a:t>Motywowanie</a:t>
            </a:r>
          </a:p>
        </p:txBody>
      </p:sp>
      <p:pic>
        <p:nvPicPr>
          <p:cNvPr id="7" name="Każdy może nauczyć się programowania - YouTub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871960" y="1979637"/>
            <a:ext cx="5967988" cy="33569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6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Szkoła Podstawowa Nr 2 im. Bolesława Ścibiorka</a:t>
            </a:r>
          </a:p>
          <a:p>
            <a:pPr lvl="0"/>
            <a:r>
              <a:rPr lang="pl-PL" smtClean="0"/>
              <a:t>w Konstantynowie Łódzkim</a:t>
            </a:r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76360" y="93600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ea typeface="DejaVu Sans" pitchFamily="2"/>
                <a:cs typeface="DejaVu Sans" pitchFamily="2"/>
              </a:rPr>
              <a:t>O co walczymy, dokąd zmierzamy...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899279" y="2951999"/>
            <a:ext cx="8808120" cy="167579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2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Problem  ---------&gt;  Algorytm -----------&gt; Program (język)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28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28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2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Rozumienie, analizowanie i rozwiązywanie problemów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388159" y="4651920"/>
            <a:ext cx="1850400" cy="218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Szkoła Podstawowa Nr 2 im. Bolesława Ścibiorka</a:t>
            </a:r>
          </a:p>
          <a:p>
            <a:pPr lvl="0"/>
            <a:r>
              <a:rPr lang="pl-PL" smtClean="0"/>
              <a:t>w Konstantynowie Łódzkim</a:t>
            </a:r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360" y="75384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ea typeface="DejaVu Sans" pitchFamily="2"/>
                <a:cs typeface="DejaVu Sans" pitchFamily="2"/>
              </a:rPr>
              <a:t>Pojęcia...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152000" y="2304000"/>
            <a:ext cx="6552000" cy="29059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Relacje (większe, mniejsze, równe, nie równe, mniejsze lub równe)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Filtrowanie (urodzeni w lipcu, cena większa od 1.24 zł)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Sortowanie – malejąco, rosnąco (dziennik szkolny)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Przypisanie (dziś jest pogodnie, ołówek jest zielony, pi=3.14),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Pętla (cykliczność),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Instrukcja warunkowa (jeżeli… to… inaczej….),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Instrukcja wyboru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Szkoła Podstawowa Nr 2 im. Bolesława Ścibiorka</a:t>
            </a:r>
          </a:p>
          <a:p>
            <a:pPr lvl="0"/>
            <a:r>
              <a:rPr lang="pl-PL" smtClean="0"/>
              <a:t>w Konstantynowie Łódzkim</a:t>
            </a:r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ea typeface="DejaVu Sans" pitchFamily="2"/>
                <a:cs typeface="DejaVu Sans" pitchFamily="2"/>
              </a:rPr>
              <a:t>Godzina kodowania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9pPr>
          </a:lstStyle>
          <a:p>
            <a:endParaRPr lang="pl-PL"/>
          </a:p>
        </p:txBody>
      </p:sp>
      <p:pic>
        <p:nvPicPr>
          <p:cNvPr id="4" name="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48000" y="1584000"/>
            <a:ext cx="8255160" cy="4641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Szkoła Podstawowa Nr 2 im. Bolesława Ścibiorka</a:t>
            </a:r>
          </a:p>
          <a:p>
            <a:pPr lvl="0"/>
            <a:r>
              <a:rPr lang="pl-PL" smtClean="0"/>
              <a:t>w Konstantynowie Łódzkim</a:t>
            </a:r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ea typeface="DejaVu Sans" pitchFamily="2"/>
                <a:cs typeface="DejaVu Sans" pitchFamily="2"/>
              </a:rPr>
              <a:t>Międzynarodowy Konkurs Informatyczny Bóbr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9" y="2160000"/>
            <a:ext cx="4426920" cy="399348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9pPr>
          </a:lstStyle>
          <a:p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184000" y="2270520"/>
            <a:ext cx="4032776" cy="3525541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9pPr>
          </a:lstStyle>
          <a:p>
            <a:endParaRPr lang="pl-PL"/>
          </a:p>
        </p:txBody>
      </p:sp>
      <p:pic>
        <p:nvPicPr>
          <p:cNvPr id="5" name="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76000" y="2160000"/>
            <a:ext cx="4338000" cy="37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5256000" y="2143440"/>
            <a:ext cx="3960776" cy="37076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/>
          <p:cNvSpPr txBox="1"/>
          <p:nvPr/>
        </p:nvSpPr>
        <p:spPr>
          <a:xfrm>
            <a:off x="1583928" y="6084093"/>
            <a:ext cx="19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Witryna projektu…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192440" y="6228109"/>
            <a:ext cx="2438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Środowisko konkursowe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Szkoła Podstawowa Nr 2 im. Bolesława Ścibiorka</a:t>
            </a:r>
          </a:p>
          <a:p>
            <a:pPr lvl="0"/>
            <a:r>
              <a:rPr lang="pl-PL" smtClean="0"/>
              <a:t>w Konstantynowie Łódzkim</a:t>
            </a:r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ea typeface="DejaVu Sans" pitchFamily="2"/>
                <a:cs typeface="DejaVu Sans" pitchFamily="2"/>
              </a:rPr>
              <a:t>Środowisko programistyczne Scratch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9" y="2160000"/>
            <a:ext cx="4426920" cy="399348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9pPr>
          </a:lstStyle>
          <a:p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152680" y="2160000"/>
            <a:ext cx="4426920" cy="399348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9pPr>
          </a:lstStyle>
          <a:p>
            <a:endParaRPr lang="pl-PL" dirty="0"/>
          </a:p>
        </p:txBody>
      </p:sp>
      <p:pic>
        <p:nvPicPr>
          <p:cNvPr id="5" name="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76001" y="2160000"/>
            <a:ext cx="3960255" cy="3915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5152680" y="2160000"/>
            <a:ext cx="4755240" cy="38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/>
          <p:cNvSpPr txBox="1"/>
          <p:nvPr/>
        </p:nvSpPr>
        <p:spPr>
          <a:xfrm>
            <a:off x="1943968" y="6156101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Wersja w chmurze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976416" y="6156101"/>
            <a:ext cx="233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Wersja lokalna - </a:t>
            </a:r>
            <a:r>
              <a:rPr lang="pl-PL" dirty="0" err="1" smtClean="0"/>
              <a:t>offline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_Curv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_Curve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395</Words>
  <Application>Microsoft Office PowerPoint</Application>
  <PresentationFormat>Pokaz na ekranie (4:3)</PresentationFormat>
  <Paragraphs>97</Paragraphs>
  <Slides>12</Slides>
  <Notes>12</Notes>
  <HiddenSlides>0</HiddenSlides>
  <MMClips>1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12</vt:i4>
      </vt:variant>
    </vt:vector>
  </HeadingPairs>
  <TitlesOfParts>
    <vt:vector size="14" baseType="lpstr">
      <vt:lpstr>Blue_Curve</vt:lpstr>
      <vt:lpstr>Blue_Curve1</vt:lpstr>
      <vt:lpstr>Programowanie i e-learning w dydaktyce szkolnej   marzec 2018   A. Różycki</vt:lpstr>
      <vt:lpstr>E-learning w naszej szkole</vt:lpstr>
      <vt:lpstr>Programowanie i okolice...</vt:lpstr>
      <vt:lpstr>Motywowanie</vt:lpstr>
      <vt:lpstr>O co walczymy, dokąd zmierzamy...</vt:lpstr>
      <vt:lpstr>Pojęcia...</vt:lpstr>
      <vt:lpstr>Godzina kodowania</vt:lpstr>
      <vt:lpstr>Międzynarodowy Konkurs Informatyczny Bóbr</vt:lpstr>
      <vt:lpstr>Środowisko programistyczne Scratch</vt:lpstr>
      <vt:lpstr>AppInventor</vt:lpstr>
      <vt:lpstr>Standardy w naszej szkole</vt:lpstr>
      <vt:lpstr>Dziękuję za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Curve</dc:title>
  <dc:creator>andy</dc:creator>
  <cp:lastModifiedBy>andy</cp:lastModifiedBy>
  <cp:revision>35</cp:revision>
  <dcterms:created xsi:type="dcterms:W3CDTF">2018-03-18T09:59:34Z</dcterms:created>
  <dcterms:modified xsi:type="dcterms:W3CDTF">2018-03-25T14:22:52Z</dcterms:modified>
</cp:coreProperties>
</file>