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2" r:id="rId1"/>
  </p:sldMasterIdLst>
  <p:sldIdLst>
    <p:sldId id="256" r:id="rId2"/>
    <p:sldId id="266" r:id="rId3"/>
    <p:sldId id="258" r:id="rId4"/>
    <p:sldId id="257" r:id="rId5"/>
    <p:sldId id="262" r:id="rId6"/>
    <p:sldId id="304" r:id="rId7"/>
    <p:sldId id="264" r:id="rId8"/>
    <p:sldId id="267" r:id="rId9"/>
    <p:sldId id="268" r:id="rId10"/>
    <p:sldId id="269" r:id="rId11"/>
    <p:sldId id="260" r:id="rId12"/>
    <p:sldId id="271" r:id="rId13"/>
    <p:sldId id="278" r:id="rId14"/>
    <p:sldId id="270" r:id="rId15"/>
    <p:sldId id="279" r:id="rId16"/>
    <p:sldId id="281" r:id="rId17"/>
    <p:sldId id="302" r:id="rId18"/>
    <p:sldId id="263" r:id="rId19"/>
    <p:sldId id="275" r:id="rId20"/>
    <p:sldId id="276" r:id="rId21"/>
    <p:sldId id="27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9" r:id="rId33"/>
    <p:sldId id="298" r:id="rId34"/>
    <p:sldId id="300" r:id="rId35"/>
    <p:sldId id="303" r:id="rId3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216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23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5349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422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1852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658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93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851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338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082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540897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92321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19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291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33909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99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84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  <p:sldLayoutId id="2147483964" r:id="rId12"/>
    <p:sldLayoutId id="2147483965" r:id="rId13"/>
    <p:sldLayoutId id="2147483966" r:id="rId14"/>
    <p:sldLayoutId id="2147483967" r:id="rId15"/>
    <p:sldLayoutId id="2147483968" r:id="rId16"/>
  </p:sldLayoutIdLst>
  <p:transition>
    <p:strips dir="ru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cke.gov.p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195919" y="2653827"/>
            <a:ext cx="67521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Egzamin ósmoklasisty</a:t>
            </a:r>
            <a:endParaRPr lang="pl-P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768088" y="3685792"/>
            <a:ext cx="57206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Rok szkolny 2020 / 2021</a:t>
            </a:r>
            <a:endParaRPr lang="pl-PL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8664944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72955" y="386507"/>
            <a:ext cx="6965245" cy="1202485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Termin egzaminów dodatkowych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3953" y="1426926"/>
            <a:ext cx="8138160" cy="4817119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buNone/>
              <a:defRPr/>
            </a:pPr>
            <a:r>
              <a:rPr lang="pl-PL" sz="2400" dirty="0" smtClean="0">
                <a:latin typeface="Bookman Old Style" panose="02050604050505020204" pitchFamily="18" charset="0"/>
              </a:rPr>
              <a:t>   Ósmoklasiści, którzy z przyczyn losowych lub zdrowotnych nie mogli przystąpić do egzaminu w ustalonym terminie </a:t>
            </a:r>
            <a:r>
              <a:rPr lang="pl-PL" sz="2400" dirty="0" smtClean="0">
                <a:latin typeface="Bookman Old Style" panose="02050604050505020204" pitchFamily="18" charset="0"/>
              </a:rPr>
              <a:t>majowym, </a:t>
            </a:r>
            <a:r>
              <a:rPr lang="pl-PL" sz="2400" dirty="0" smtClean="0">
                <a:latin typeface="Bookman Old Style" panose="02050604050505020204" pitchFamily="18" charset="0"/>
              </a:rPr>
              <a:t>a także ci, którym egzamin przerwano, przystępują do niego w dodatkowym terminie, wyznaczonym przez dyrektora CKE.</a:t>
            </a:r>
          </a:p>
          <a:p>
            <a:pPr>
              <a:lnSpc>
                <a:spcPct val="85000"/>
              </a:lnSpc>
              <a:buNone/>
              <a:defRPr/>
            </a:pPr>
            <a:r>
              <a:rPr lang="pl-PL" sz="2400" dirty="0" smtClean="0">
                <a:latin typeface="Bookman Old Style" panose="02050604050505020204" pitchFamily="18" charset="0"/>
              </a:rPr>
              <a:t> </a:t>
            </a:r>
          </a:p>
          <a:p>
            <a:pPr algn="ctr">
              <a:lnSpc>
                <a:spcPct val="85000"/>
              </a:lnSpc>
              <a:buNone/>
              <a:defRPr/>
            </a:pPr>
            <a:r>
              <a:rPr lang="pl-PL" sz="2400" dirty="0" smtClean="0">
                <a:latin typeface="Bookman Old Style" panose="02050604050505020204" pitchFamily="18" charset="0"/>
              </a:rPr>
              <a:t>  </a:t>
            </a:r>
            <a:r>
              <a:rPr lang="pl-PL" sz="2400" b="1" dirty="0" smtClean="0">
                <a:latin typeface="Bookman Old Style" panose="02050604050505020204" pitchFamily="18" charset="0"/>
              </a:rPr>
              <a:t>Dodatkowy </a:t>
            </a:r>
            <a:r>
              <a:rPr lang="pl-PL" sz="2400" b="1" dirty="0" err="1" smtClean="0">
                <a:latin typeface="Bookman Old Style" panose="02050604050505020204" pitchFamily="18" charset="0"/>
              </a:rPr>
              <a:t>egzamin</a:t>
            </a:r>
            <a:r>
              <a:rPr lang="pl-PL" sz="2400" b="1" dirty="0" smtClean="0">
                <a:latin typeface="Bookman Old Style" panose="02050604050505020204" pitchFamily="18" charset="0"/>
              </a:rPr>
              <a:t> odbędzie się:</a:t>
            </a:r>
          </a:p>
          <a:p>
            <a:pPr>
              <a:lnSpc>
                <a:spcPct val="85000"/>
              </a:lnSpc>
              <a:buNone/>
              <a:defRPr/>
            </a:pPr>
            <a:r>
              <a:rPr lang="pl-PL" sz="2400" b="1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16 czerwca 2021r</a:t>
            </a:r>
            <a:r>
              <a:rPr lang="pl-PL" sz="2400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. </a:t>
            </a:r>
            <a:r>
              <a:rPr lang="pl-PL" sz="2400" dirty="0" smtClean="0">
                <a:latin typeface="Bookman Old Style" panose="02050604050505020204" pitchFamily="18" charset="0"/>
              </a:rPr>
              <a:t>– język polski</a:t>
            </a:r>
          </a:p>
          <a:p>
            <a:pPr>
              <a:lnSpc>
                <a:spcPct val="85000"/>
              </a:lnSpc>
              <a:buNone/>
              <a:defRPr/>
            </a:pPr>
            <a:r>
              <a:rPr lang="pl-PL" sz="2400" b="1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17 czerwca 2021r</a:t>
            </a:r>
            <a:r>
              <a:rPr lang="pl-PL" sz="2400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. </a:t>
            </a:r>
            <a:r>
              <a:rPr lang="pl-PL" sz="2400" dirty="0" smtClean="0">
                <a:latin typeface="Bookman Old Style" panose="02050604050505020204" pitchFamily="18" charset="0"/>
              </a:rPr>
              <a:t>– matematyka</a:t>
            </a:r>
          </a:p>
          <a:p>
            <a:pPr>
              <a:lnSpc>
                <a:spcPct val="85000"/>
              </a:lnSpc>
              <a:buNone/>
              <a:defRPr/>
            </a:pPr>
            <a:r>
              <a:rPr lang="pl-PL" sz="2400" b="1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18 czerwca 2021r</a:t>
            </a:r>
            <a:r>
              <a:rPr lang="pl-PL" sz="2400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. </a:t>
            </a:r>
            <a:r>
              <a:rPr lang="pl-PL" sz="2400" dirty="0" smtClean="0">
                <a:latin typeface="Bookman Old Style" panose="02050604050505020204" pitchFamily="18" charset="0"/>
              </a:rPr>
              <a:t>– język obcy nowożytny</a:t>
            </a:r>
            <a:endParaRPr lang="pl-PL" sz="24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 txBox="1">
            <a:spLocks/>
          </p:cNvSpPr>
          <p:nvPr/>
        </p:nvSpPr>
        <p:spPr>
          <a:xfrm>
            <a:off x="574762" y="470262"/>
            <a:ext cx="7615648" cy="586522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Brush Script MT" pitchFamily="66" charset="0"/>
              <a:buNone/>
              <a:tabLst/>
              <a:defRPr/>
            </a:pPr>
            <a:r>
              <a:rPr kumimoji="0" lang="pl-PL" sz="43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Zwolnienie z części egzaminu </a:t>
            </a:r>
            <a:br>
              <a:rPr kumimoji="0" lang="pl-PL" sz="43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</a:br>
            <a:r>
              <a:rPr kumimoji="0" lang="pl-PL" sz="43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ósmoklasisty</a:t>
            </a:r>
            <a:r>
              <a:rPr kumimoji="0" lang="pl-PL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/>
            </a:r>
            <a:br>
              <a:rPr kumimoji="0" lang="pl-PL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</a:b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Laureat i</a:t>
            </a:r>
            <a:r>
              <a:rPr kumimoji="0" lang="pl-P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 finalista olimpiady przedmiotowej wymienionej w wykazie olimpiad oraz laureatów konkursu przedmiotowego o zasięgu wojewódzkim lub </a:t>
            </a:r>
            <a:r>
              <a:rPr kumimoji="0" lang="pl-P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ponadwojewódzkim</a:t>
            </a:r>
            <a:r>
              <a:rPr kumimoji="0" lang="pl-P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, organizowanego z zakresu jednego z przedmiotów objętych egzaminem ósmoklasisty, są zwolnieni z egzaminu ósmoklasisty </a:t>
            </a:r>
            <a:br>
              <a:rPr kumimoji="0" lang="pl-P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anose="02050604050505020204" pitchFamily="18" charset="0"/>
              </a:rPr>
            </a:br>
            <a:r>
              <a:rPr kumimoji="0" lang="pl-P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z tego przedmiotu. </a:t>
            </a:r>
            <a:r>
              <a:rPr lang="pl-PL" sz="2400" dirty="0" smtClean="0">
                <a:latin typeface="Bookman Old Style" panose="02050604050505020204" pitchFamily="18" charset="0"/>
              </a:rPr>
              <a:t>Uczeń zwolniony z egzaminu będzie miał na zaświadczeniu</a:t>
            </a:r>
            <a:r>
              <a:rPr lang="pl-PL" sz="2400" dirty="0">
                <a:latin typeface="Bookman Old Style" panose="02050604050505020204" pitchFamily="18" charset="0"/>
              </a:rPr>
              <a:t> </a:t>
            </a:r>
            <a:r>
              <a:rPr lang="pl-PL" sz="2400" dirty="0" smtClean="0">
                <a:latin typeface="Bookman Old Style" panose="02050604050505020204" pitchFamily="18" charset="0"/>
              </a:rPr>
              <a:t>o szczegółowych wynikach egzaminu ósmoklasisty w rubryce danego przedmiotu wpisane słowo – odpowiednio – „zwolniony” lub „zwolniona” oraz maksymalny wynik, tj. „100%”</a:t>
            </a: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Brush Script MT" pitchFamily="66" charset="0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27019" y="581693"/>
            <a:ext cx="794221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solidFill>
                  <a:srgbClr val="FF0000"/>
                </a:solidFill>
                <a:latin typeface="Gabriola" pitchFamily="82" charset="0"/>
              </a:rPr>
              <a:t>     </a:t>
            </a:r>
            <a:r>
              <a:rPr lang="pl-PL" sz="4000" b="1" dirty="0" smtClean="0">
                <a:latin typeface="Gabriola" pitchFamily="82" charset="0"/>
              </a:rPr>
              <a:t>Uprawnienia uczniów ze specjalnymi</a:t>
            </a:r>
            <a:br>
              <a:rPr lang="pl-PL" sz="4000" b="1" dirty="0" smtClean="0">
                <a:latin typeface="Gabriola" pitchFamily="82" charset="0"/>
              </a:rPr>
            </a:br>
            <a:r>
              <a:rPr lang="pl-PL" sz="4000" b="1" dirty="0" smtClean="0">
                <a:latin typeface="Gabriola" pitchFamily="82" charset="0"/>
              </a:rPr>
              <a:t>                potrzebami edukacyjnymi</a:t>
            </a:r>
          </a:p>
          <a:p>
            <a:r>
              <a:rPr lang="pl-PL" sz="2400" dirty="0" smtClean="0">
                <a:latin typeface="Bookman Old Style" panose="02050604050505020204" pitchFamily="18" charset="0"/>
              </a:rPr>
              <a:t>Uczniowie ze specjalnymi potrzebami edukacyjnymi, w tym uczniowie z  </a:t>
            </a:r>
            <a:r>
              <a:rPr lang="pl-PL" sz="2400" dirty="0" err="1" smtClean="0">
                <a:latin typeface="Bookman Old Style" panose="02050604050505020204" pitchFamily="18" charset="0"/>
              </a:rPr>
              <a:t>niepełnosprawnościami</a:t>
            </a:r>
            <a:r>
              <a:rPr lang="pl-PL" sz="2400" dirty="0" smtClean="0">
                <a:latin typeface="Bookman Old Style" panose="02050604050505020204" pitchFamily="18" charset="0"/>
              </a:rPr>
              <a:t>, ‎niedostosowani społecznie 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oraz zagrożeni niedostosowaniem społecznym, oraz uczniowie, o których mowa w art. 165 ust. 1 ustawy z dnia 14 grudnia 2016 r. </a:t>
            </a:r>
            <a:r>
              <a:rPr lang="pl-PL" sz="2400" i="1" dirty="0" smtClean="0">
                <a:latin typeface="Bookman Old Style" panose="02050604050505020204" pitchFamily="18" charset="0"/>
              </a:rPr>
              <a:t>Prawo oświatowe </a:t>
            </a:r>
            <a:r>
              <a:rPr lang="pl-PL" sz="2400" dirty="0" smtClean="0">
                <a:latin typeface="Bookman Old Style" panose="02050604050505020204" pitchFamily="18" charset="0"/>
              </a:rPr>
              <a:t>(cudzoziemcy) przystępują do ‎egzaminu ósmoklasisty w warunkach i/lub formach dostosowanych do ich potrzeb. Szczegółowe 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‎informacje dotyczące dostosowań są ogłaszane 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w komunikacie o dostosowaniach.</a:t>
            </a:r>
            <a:endParaRPr lang="pl-PL" sz="24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809896" y="1185265"/>
            <a:ext cx="757645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b="1" dirty="0" smtClean="0">
                <a:solidFill>
                  <a:srgbClr val="FF0000"/>
                </a:solidFill>
                <a:latin typeface="Gabriola" pitchFamily="82" charset="0"/>
              </a:rPr>
              <a:t>                        </a:t>
            </a:r>
            <a:r>
              <a:rPr lang="pl-PL" sz="4000" b="1" dirty="0" smtClean="0">
                <a:latin typeface="Gabriola" pitchFamily="82" charset="0"/>
              </a:rPr>
              <a:t>Procedura dla rodziców</a:t>
            </a:r>
          </a:p>
          <a:p>
            <a:r>
              <a:rPr lang="pl-PL" sz="2400" dirty="0" smtClean="0">
                <a:latin typeface="Bookman Old Style" panose="02050604050505020204" pitchFamily="18" charset="0"/>
              </a:rPr>
              <a:t>Rodzice (prawni opiekunowie) ucznia </a:t>
            </a:r>
            <a:r>
              <a:rPr lang="pl-PL" sz="2400" u="sng" dirty="0" smtClean="0">
                <a:latin typeface="Bookman Old Style" panose="02050604050505020204" pitchFamily="18" charset="0"/>
              </a:rPr>
              <a:t>nie później niż do </a:t>
            </a:r>
            <a:r>
              <a:rPr lang="pl-PL" sz="2400" b="1" u="sng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30 września </a:t>
            </a:r>
            <a:r>
              <a:rPr lang="pl-PL" sz="2400" dirty="0" smtClean="0">
                <a:latin typeface="Bookman Old Style" panose="02050604050505020204" pitchFamily="18" charset="0"/>
              </a:rPr>
              <a:t>roku szkolnego, ‎w którym jest przeprowadzany egzamin, składają dyrektorowi szkoły pisemną deklarację ‎o przystąpieniu do egzaminu z jednego z języków obcych nowożytnych, ‎którego uczeń uczył się w szkole jako przedmiotu obowiązkowego. </a:t>
            </a:r>
            <a:endParaRPr lang="pl-PL" sz="24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20833" y="1522417"/>
            <a:ext cx="75764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400" dirty="0" smtClean="0">
                <a:latin typeface="Bookman Old Style" panose="02050604050505020204" pitchFamily="18" charset="0"/>
              </a:rPr>
              <a:t>Rodzice (prawni opiekunowie) </a:t>
            </a:r>
            <a:r>
              <a:rPr lang="pl-PL" sz="2400" u="sng" dirty="0" smtClean="0">
                <a:latin typeface="Bookman Old Style" panose="02050604050505020204" pitchFamily="18" charset="0"/>
              </a:rPr>
              <a:t>nie później niż</a:t>
            </a:r>
            <a:r>
              <a:rPr lang="pl-PL" sz="2400" dirty="0" smtClean="0">
                <a:latin typeface="Bookman Old Style" panose="02050604050505020204" pitchFamily="18" charset="0"/>
              </a:rPr>
              <a:t> </a:t>
            </a:r>
          </a:p>
          <a:p>
            <a:pPr>
              <a:defRPr/>
            </a:pPr>
            <a:r>
              <a:rPr lang="pl-PL" sz="2400" b="1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do 25 lutego 2021r. </a:t>
            </a:r>
            <a:r>
              <a:rPr lang="pl-PL" sz="2400" dirty="0" smtClean="0">
                <a:latin typeface="Bookman Old Style" panose="02050604050505020204" pitchFamily="18" charset="0"/>
              </a:rPr>
              <a:t>składają dyrektorowi szkoły pisemną informację o zmianie języka obcego nowożytnego, wskazanego wcześniej w deklaracji na inny język obcy, którego uczeń uczył się w ramach obowiązkowych zajęć edukacyjnych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79270" y="1672046"/>
            <a:ext cx="75764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400" dirty="0" smtClean="0">
                <a:latin typeface="Bookman Old Style" panose="02050604050505020204" pitchFamily="18" charset="0"/>
              </a:rPr>
              <a:t>Do </a:t>
            </a:r>
            <a:r>
              <a:rPr lang="pl-PL" sz="2400" b="1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11 maja 2021</a:t>
            </a:r>
            <a:r>
              <a:rPr lang="pl-PL" sz="2400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r. </a:t>
            </a:r>
            <a:r>
              <a:rPr lang="pl-PL" sz="2400" dirty="0" smtClean="0">
                <a:latin typeface="Bookman Old Style" panose="02050604050505020204" pitchFamily="18" charset="0"/>
              </a:rPr>
              <a:t>rodzice uczniów którzy uzyskali tytuł laureata lub finalisty olimpiady przedmiotowej albo tytuł laureata konkursu przedmiotowego o zasięgu wojewódzkim lub </a:t>
            </a:r>
            <a:r>
              <a:rPr lang="pl-PL" sz="2400" dirty="0" err="1" smtClean="0">
                <a:latin typeface="Bookman Old Style" panose="02050604050505020204" pitchFamily="18" charset="0"/>
              </a:rPr>
              <a:t>ponadwojewódzkim</a:t>
            </a:r>
            <a:r>
              <a:rPr lang="pl-PL" sz="2400" dirty="0" smtClean="0">
                <a:latin typeface="Bookman Old Style" panose="02050604050505020204" pitchFamily="18" charset="0"/>
              </a:rPr>
              <a:t> z innego języka obcego nowożytnego, mają prawo złożyć wniosek 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do dyrektora szkoły o zmianie języka obcego nowożytnego. 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53142" y="1593057"/>
            <a:ext cx="790302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Do 15 października 2020r. </a:t>
            </a:r>
          </a:p>
          <a:p>
            <a:r>
              <a:rPr lang="pl-PL" sz="2400" dirty="0" smtClean="0">
                <a:latin typeface="Bookman Old Style" panose="02050604050505020204" pitchFamily="18" charset="0"/>
              </a:rPr>
              <a:t>dyrektor szkoły przyjmuje od rodziców 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 uczniów</a:t>
            </a:r>
            <a:r>
              <a:rPr lang="pl-PL" sz="2400" dirty="0">
                <a:latin typeface="Bookman Old Style" panose="02050604050505020204" pitchFamily="18" charset="0"/>
              </a:rPr>
              <a:t> </a:t>
            </a:r>
            <a:r>
              <a:rPr lang="pl-PL" sz="2400" dirty="0" smtClean="0">
                <a:latin typeface="Bookman Old Style" panose="02050604050505020204" pitchFamily="18" charset="0"/>
              </a:rPr>
              <a:t>zaświadczenia o stanie zdrowia </a:t>
            </a:r>
          </a:p>
          <a:p>
            <a:r>
              <a:rPr lang="pl-PL" sz="2400" dirty="0" smtClean="0">
                <a:latin typeface="Bookman Old Style" panose="02050604050505020204" pitchFamily="18" charset="0"/>
              </a:rPr>
              <a:t>oraz opinie z  Poradni Psychologiczno-Pedagogicznej. </a:t>
            </a:r>
            <a:r>
              <a:rPr lang="pl-PL" sz="2400" b="1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Do </a:t>
            </a:r>
            <a:r>
              <a:rPr lang="pl-PL" sz="2400" b="1" dirty="0">
                <a:solidFill>
                  <a:schemeClr val="accent2"/>
                </a:solidFill>
                <a:latin typeface="Bookman Old Style" panose="02050604050505020204" pitchFamily="18" charset="0"/>
              </a:rPr>
              <a:t>20 listopada 2020r</a:t>
            </a:r>
            <a:r>
              <a:rPr lang="pl-PL" sz="2400" dirty="0">
                <a:latin typeface="Bookman Old Style" panose="02050604050505020204" pitchFamily="18" charset="0"/>
              </a:rPr>
              <a:t>. dyrektor jako </a:t>
            </a:r>
            <a:r>
              <a:rPr lang="pl-PL" sz="2400" dirty="0" smtClean="0">
                <a:latin typeface="Bookman Old Style" panose="02050604050505020204" pitchFamily="18" charset="0"/>
              </a:rPr>
              <a:t>przewodniczący </a:t>
            </a:r>
            <a:r>
              <a:rPr lang="pl-PL" sz="2400" dirty="0">
                <a:latin typeface="Bookman Old Style" panose="02050604050505020204" pitchFamily="18" charset="0"/>
              </a:rPr>
              <a:t>zespołu egzaminacyjnego informuje na piśmie rodziców </a:t>
            </a:r>
            <a:r>
              <a:rPr lang="pl-PL" sz="2400" dirty="0" smtClean="0">
                <a:latin typeface="Bookman Old Style" panose="02050604050505020204" pitchFamily="18" charset="0"/>
              </a:rPr>
              <a:t> ucznia o dostosowaniu warunków i form przeprowadzania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egzaminu </a:t>
            </a:r>
            <a:r>
              <a:rPr lang="pl-PL" sz="2400" dirty="0">
                <a:latin typeface="Bookman Old Style" panose="02050604050505020204" pitchFamily="18" charset="0"/>
              </a:rPr>
              <a:t>do jego dysfunkcji. </a:t>
            </a:r>
            <a:r>
              <a:rPr lang="pl-PL" sz="2400" b="1" dirty="0">
                <a:solidFill>
                  <a:schemeClr val="accent2"/>
                </a:solidFill>
                <a:latin typeface="Bookman Old Style" panose="02050604050505020204" pitchFamily="18" charset="0"/>
              </a:rPr>
              <a:t>Do 25 listopada 2020r. </a:t>
            </a:r>
            <a:r>
              <a:rPr lang="pl-PL" sz="2400" dirty="0">
                <a:latin typeface="Bookman Old Style" panose="02050604050505020204" pitchFamily="18" charset="0"/>
              </a:rPr>
              <a:t>rodzic </a:t>
            </a:r>
            <a:r>
              <a:rPr lang="pl-PL" sz="2400" dirty="0" smtClean="0">
                <a:latin typeface="Bookman Old Style" panose="02050604050505020204" pitchFamily="18" charset="0"/>
              </a:rPr>
              <a:t> ucznia </a:t>
            </a:r>
            <a:r>
              <a:rPr lang="pl-PL" sz="2400" dirty="0">
                <a:latin typeface="Bookman Old Style" panose="02050604050505020204" pitchFamily="18" charset="0"/>
              </a:rPr>
              <a:t>składa dyrektorowi szkoły pisemne oświadczenie  o rezygnacji z korzystania </a:t>
            </a:r>
            <a:r>
              <a:rPr lang="pl-PL" sz="2400" dirty="0" smtClean="0">
                <a:latin typeface="Bookman Old Style" panose="02050604050505020204" pitchFamily="18" charset="0"/>
              </a:rPr>
              <a:t>albo </a:t>
            </a:r>
            <a:r>
              <a:rPr lang="pl-PL" sz="2400" dirty="0">
                <a:latin typeface="Bookman Old Style" panose="02050604050505020204" pitchFamily="18" charset="0"/>
              </a:rPr>
              <a:t>niekorzystania z dostosowań </a:t>
            </a:r>
            <a:r>
              <a:rPr lang="pl-PL" sz="2400" dirty="0" smtClean="0">
                <a:latin typeface="Bookman Old Style" panose="02050604050505020204" pitchFamily="18" charset="0"/>
              </a:rPr>
              <a:t>podczas </a:t>
            </a:r>
            <a:r>
              <a:rPr lang="pl-PL" sz="2400" dirty="0">
                <a:latin typeface="Bookman Old Style" panose="02050604050505020204" pitchFamily="18" charset="0"/>
              </a:rPr>
              <a:t>egzaminu wskazanych przez radę pedagogiczną.</a:t>
            </a:r>
            <a:br>
              <a:rPr lang="pl-PL" sz="2400" dirty="0">
                <a:latin typeface="Bookman Old Style" panose="02050604050505020204" pitchFamily="18" charset="0"/>
              </a:rPr>
            </a:br>
            <a:endParaRPr lang="pl-PL" sz="24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endParaRPr lang="pl-PL" sz="3600" dirty="0">
              <a:latin typeface="Gabriola" pitchFamily="82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939338" y="1645921"/>
            <a:ext cx="66252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400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2 lipca 2021r.  </a:t>
            </a:r>
            <a:r>
              <a:rPr lang="pl-PL" sz="2400" dirty="0" smtClean="0">
                <a:latin typeface="Bookman Old Style" panose="02050604050505020204" pitchFamily="18" charset="0"/>
              </a:rPr>
              <a:t>nastąpi udostępnienie w systemie SIOEO wyników egzaminu ósmoklasisty. 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Do</a:t>
            </a:r>
            <a:r>
              <a:rPr lang="pl-PL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pl-PL" sz="2400" dirty="0">
                <a:solidFill>
                  <a:schemeClr val="accent2"/>
                </a:solidFill>
                <a:latin typeface="Bookman Old Style" panose="02050604050505020204" pitchFamily="18" charset="0"/>
              </a:rPr>
              <a:t>8 lipca 2021r. </a:t>
            </a:r>
            <a:r>
              <a:rPr lang="pl-PL" sz="2400" dirty="0" smtClean="0">
                <a:latin typeface="Bookman Old Style" panose="02050604050505020204" pitchFamily="18" charset="0"/>
              </a:rPr>
              <a:t>nastąpi  </a:t>
            </a:r>
            <a:r>
              <a:rPr lang="pl-PL" sz="2400" dirty="0">
                <a:latin typeface="Bookman Old Style" panose="02050604050505020204" pitchFamily="18" charset="0"/>
              </a:rPr>
              <a:t>przekazanie </a:t>
            </a:r>
            <a:r>
              <a:rPr lang="pl-PL" sz="2400" dirty="0" smtClean="0">
                <a:latin typeface="Bookman Old Style" panose="02050604050505020204" pitchFamily="18" charset="0"/>
              </a:rPr>
              <a:t>przez OKE do szkół zaświadczeń</a:t>
            </a:r>
            <a:r>
              <a:rPr lang="pl-PL" sz="2400" dirty="0">
                <a:latin typeface="Bookman Old Style" panose="02050604050505020204" pitchFamily="18" charset="0"/>
              </a:rPr>
              <a:t>/ informacji o szczegółowych wynikach wyników egzaminu ósmoklasisty. </a:t>
            </a:r>
            <a:endParaRPr lang="pl-PL" sz="2400" dirty="0" smtClean="0"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pl-PL" sz="2400" dirty="0">
                <a:solidFill>
                  <a:schemeClr val="accent2"/>
                </a:solidFill>
                <a:latin typeface="Bookman Old Style" panose="02050604050505020204" pitchFamily="18" charset="0"/>
              </a:rPr>
              <a:t>9 lipca 2021r.  </a:t>
            </a:r>
            <a:r>
              <a:rPr lang="pl-PL" sz="2400" dirty="0">
                <a:latin typeface="Bookman Old Style" panose="02050604050505020204" pitchFamily="18" charset="0"/>
              </a:rPr>
              <a:t>nastąpi  wydanie zdającym zaświadczenia o szczegółowych wynikach egzaminu ósmoklasisty. </a:t>
            </a:r>
          </a:p>
          <a:p>
            <a:pPr>
              <a:defRPr/>
            </a:pPr>
            <a:endParaRPr lang="pl-PL" sz="2400" dirty="0">
              <a:latin typeface="Bookman Old Style" panose="02050604050505020204" pitchFamily="18" charset="0"/>
            </a:endParaRPr>
          </a:p>
          <a:p>
            <a:pPr algn="ctr">
              <a:defRPr/>
            </a:pPr>
            <a:endParaRPr lang="pl-PL" sz="4800" dirty="0" smtClean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>
    <p:strips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22268" y="1751440"/>
            <a:ext cx="81250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altLang="pl-PL" sz="2400" dirty="0" smtClean="0">
                <a:latin typeface="Bookman Old Style" panose="02050604050505020204" pitchFamily="18" charset="0"/>
              </a:rPr>
              <a:t>Miejsce, w którym przeprowadzany jest </a:t>
            </a:r>
            <a:r>
              <a:rPr lang="pl-PL" altLang="pl-PL" sz="2400" dirty="0" err="1" smtClean="0">
                <a:latin typeface="Bookman Old Style" panose="02050604050505020204" pitchFamily="18" charset="0"/>
              </a:rPr>
              <a:t>egzamin</a:t>
            </a:r>
            <a:r>
              <a:rPr lang="pl-PL" altLang="pl-PL" sz="2400" dirty="0" smtClean="0">
                <a:latin typeface="Bookman Old Style" panose="02050604050505020204" pitchFamily="18" charset="0"/>
              </a:rPr>
              <a:t> ósmoklasisty, musi spełniać warunki określone przepisami bhp i zapewniać piszącym </a:t>
            </a:r>
          </a:p>
          <a:p>
            <a:r>
              <a:rPr lang="pl-PL" altLang="pl-PL" sz="2400" dirty="0" smtClean="0">
                <a:latin typeface="Bookman Old Style" panose="02050604050505020204" pitchFamily="18" charset="0"/>
              </a:rPr>
              <a:t>samodzielność pracy. Zasady organizacji </a:t>
            </a:r>
            <a:br>
              <a:rPr lang="pl-PL" altLang="pl-PL" sz="2400" dirty="0" smtClean="0">
                <a:latin typeface="Bookman Old Style" panose="02050604050505020204" pitchFamily="18" charset="0"/>
              </a:rPr>
            </a:br>
            <a:r>
              <a:rPr lang="pl-PL" altLang="pl-PL" sz="2400" dirty="0" smtClean="0">
                <a:latin typeface="Bookman Old Style" panose="02050604050505020204" pitchFamily="18" charset="0"/>
              </a:rPr>
              <a:t>i przeprowadzania egzaminu zostały zawarte w  rozporządzeniu oraz procedurach. </a:t>
            </a:r>
            <a:endParaRPr lang="pl-PL" sz="24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Procedury dla uczniów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3955" y="2027817"/>
            <a:ext cx="7759337" cy="360381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altLang="pl-PL" sz="2400" kern="0" dirty="0" smtClean="0">
                <a:latin typeface="Bookman Old Style" panose="02050604050505020204" pitchFamily="18" charset="0"/>
              </a:rPr>
              <a:t>Na </a:t>
            </a:r>
            <a:r>
              <a:rPr lang="pl-PL" altLang="pl-PL" sz="2400" kern="0" dirty="0" err="1" smtClean="0">
                <a:latin typeface="Bookman Old Style" panose="02050604050505020204" pitchFamily="18" charset="0"/>
              </a:rPr>
              <a:t>egzamin</a:t>
            </a:r>
            <a:r>
              <a:rPr lang="pl-PL" altLang="pl-PL" sz="2400" kern="0" dirty="0" smtClean="0">
                <a:latin typeface="Bookman Old Style" panose="02050604050505020204" pitchFamily="18" charset="0"/>
              </a:rPr>
              <a:t> bezwzględnie </a:t>
            </a:r>
            <a:r>
              <a:rPr lang="pl-PL" altLang="pl-PL" sz="2400" b="1" kern="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nie wolno się spóźnić.</a:t>
            </a:r>
          </a:p>
          <a:p>
            <a:pPr marL="514350" indent="-514350">
              <a:buFont typeface="+mj-lt"/>
              <a:buAutoNum type="arabicPeriod"/>
            </a:pPr>
            <a:r>
              <a:rPr lang="pl-PL" altLang="pl-PL" sz="2400" kern="0" dirty="0" smtClean="0">
                <a:latin typeface="Bookman Old Style" panose="02050604050505020204" pitchFamily="18" charset="0"/>
              </a:rPr>
              <a:t>W bardzo wyjątkowych sytuacjach, gdy uczeń przyjdzie do szkoły, a wszyscy już weszli do sali </a:t>
            </a:r>
            <a:br>
              <a:rPr lang="pl-PL" altLang="pl-PL" sz="2400" kern="0" dirty="0" smtClean="0">
                <a:latin typeface="Bookman Old Style" panose="02050604050505020204" pitchFamily="18" charset="0"/>
              </a:rPr>
            </a:br>
            <a:r>
              <a:rPr lang="pl-PL" altLang="pl-PL" sz="2400" kern="0" dirty="0" smtClean="0">
                <a:latin typeface="Bookman Old Style" panose="02050604050505020204" pitchFamily="18" charset="0"/>
              </a:rPr>
              <a:t>i rozpoczęli czynności organizacyjne, uczeń może wejść za zgodą dyrektora – jeśli jednak wejdzie, kończy pracę ze wszystkimi.</a:t>
            </a:r>
          </a:p>
          <a:p>
            <a:pPr marL="514350" indent="-514350">
              <a:buFont typeface="+mj-lt"/>
              <a:buAutoNum type="arabicPeriod"/>
            </a:pPr>
            <a:r>
              <a:rPr lang="pl-PL" altLang="pl-PL" sz="2400" kern="0" dirty="0" smtClean="0">
                <a:latin typeface="Bookman Old Style" panose="02050604050505020204" pitchFamily="18" charset="0"/>
              </a:rPr>
              <a:t>Jeśli uczeń pojawi się w szkole, gdy wszyscy rozpoczną już pracę z arkuszem, a nie otrzyma zgody na pisanie egzaminu, musi napisać egzamin w dodatkowym terminie.</a:t>
            </a:r>
          </a:p>
          <a:p>
            <a:pPr algn="ctr">
              <a:buNone/>
            </a:pPr>
            <a:endParaRPr lang="pl-PL" altLang="pl-PL" kern="0" dirty="0" smtClean="0">
              <a:latin typeface="Garamond" panose="02020404030301010803" pitchFamily="18" charset="0"/>
            </a:endParaRPr>
          </a:p>
          <a:p>
            <a:endParaRPr lang="pl-PL" altLang="pl-PL" kern="0" dirty="0" smtClean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6761" y="511199"/>
            <a:ext cx="6965245" cy="1202485"/>
          </a:xfrm>
        </p:spPr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  <a:latin typeface="Gabriola" pitchFamily="82" charset="0"/>
              </a:rPr>
              <a:t>Egzamin ósmoklasisty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5213" y="1779621"/>
            <a:ext cx="7968342" cy="4555863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pl-PL" sz="3600" dirty="0" smtClean="0">
                <a:latin typeface="Bookman Old Style" panose="02050604050505020204" pitchFamily="18" charset="0"/>
              </a:rPr>
              <a:t>Przeprowadzony w maju.</a:t>
            </a:r>
          </a:p>
          <a:p>
            <a:pPr marL="742950" indent="-742950">
              <a:buFont typeface="+mj-lt"/>
              <a:buAutoNum type="arabicPeriod"/>
            </a:pPr>
            <a:r>
              <a:rPr lang="pl-PL" sz="3600" dirty="0" smtClean="0">
                <a:latin typeface="Bookman Old Style" panose="02050604050505020204" pitchFamily="18" charset="0"/>
              </a:rPr>
              <a:t>Obejmuje trzy przedmioty.</a:t>
            </a:r>
          </a:p>
          <a:p>
            <a:pPr marL="742950" indent="-742950">
              <a:buFont typeface="+mj-lt"/>
              <a:buAutoNum type="arabicPeriod"/>
            </a:pPr>
            <a:r>
              <a:rPr lang="pl-PL" sz="3600" dirty="0" smtClean="0">
                <a:latin typeface="Bookman Old Style" panose="02050604050505020204" pitchFamily="18" charset="0"/>
              </a:rPr>
              <a:t>Wynik w skali procentowej i centylowej.</a:t>
            </a:r>
          </a:p>
          <a:p>
            <a:pPr marL="742950" indent="-742950">
              <a:buFont typeface="+mj-lt"/>
              <a:buAutoNum type="arabicPeriod"/>
            </a:pPr>
            <a:r>
              <a:rPr lang="pl-PL" sz="3600" dirty="0" smtClean="0">
                <a:latin typeface="Bookman Old Style" panose="02050604050505020204" pitchFamily="18" charset="0"/>
              </a:rPr>
              <a:t>Maksymalnie </a:t>
            </a:r>
            <a:r>
              <a:rPr lang="pl-PL" sz="3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45</a:t>
            </a:r>
            <a:r>
              <a:rPr lang="pl-PL" sz="3600" dirty="0" smtClean="0">
                <a:latin typeface="Bookman Old Style" panose="02050604050505020204" pitchFamily="18" charset="0"/>
              </a:rPr>
              <a:t> punktów z języka polskiego,</a:t>
            </a:r>
            <a:r>
              <a:rPr lang="pl-PL" sz="3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25</a:t>
            </a:r>
            <a:r>
              <a:rPr lang="pl-PL" sz="3600" dirty="0" smtClean="0">
                <a:latin typeface="Bookman Old Style" panose="02050604050505020204" pitchFamily="18" charset="0"/>
              </a:rPr>
              <a:t> punktów z matematyki, </a:t>
            </a:r>
            <a:r>
              <a:rPr lang="pl-PL" sz="3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55</a:t>
            </a:r>
            <a:r>
              <a:rPr lang="pl-PL" sz="3600" dirty="0" smtClean="0">
                <a:latin typeface="Bookman Old Style" panose="02050604050505020204" pitchFamily="18" charset="0"/>
              </a:rPr>
              <a:t> punktów z języka angielskiego.</a:t>
            </a:r>
          </a:p>
          <a:p>
            <a:pPr marL="742950" indent="-742950">
              <a:buFont typeface="+mj-lt"/>
              <a:buAutoNum type="arabicPeriod"/>
            </a:pPr>
            <a:r>
              <a:rPr lang="pl-PL" sz="3600" dirty="0" smtClean="0">
                <a:latin typeface="Bookman Old Style" panose="02050604050505020204" pitchFamily="18" charset="0"/>
              </a:rPr>
              <a:t>Wynik nie ma wpływu na ukończenie szkoły.</a:t>
            </a:r>
          </a:p>
          <a:p>
            <a:pPr marL="742950" indent="-742950">
              <a:buFont typeface="+mj-lt"/>
              <a:buAutoNum type="arabicPeriod"/>
            </a:pPr>
            <a:r>
              <a:rPr lang="pl-PL" sz="3600" dirty="0" smtClean="0">
                <a:latin typeface="Bookman Old Style" panose="02050604050505020204" pitchFamily="18" charset="0"/>
              </a:rPr>
              <a:t>Wynik ma wpływ na dalsze kształcenie.</a:t>
            </a:r>
            <a:endParaRPr lang="pl-PL" sz="36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Zestawy egzaminacyjne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0080" y="2027817"/>
            <a:ext cx="7759337" cy="360381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85000"/>
              </a:lnSpc>
              <a:buFont typeface="+mj-lt"/>
              <a:buAutoNum type="arabicPeriod"/>
              <a:defRPr/>
            </a:pPr>
            <a:r>
              <a:rPr lang="pl-PL" sz="2600" dirty="0" smtClean="0">
                <a:latin typeface="Bookman Old Style" panose="02050604050505020204" pitchFamily="18" charset="0"/>
              </a:rPr>
              <a:t>Każdy uczeń przystępujący do egzaminu ósmoklasisty otrzymuje zestaw zadań wraz z kartą odpowiedzi (tzw. arkusz egzaminacyjny).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 smtClean="0">
                <a:latin typeface="Bookman Old Style" panose="02050604050505020204" pitchFamily="18" charset="0"/>
              </a:rPr>
              <a:t>Zestawy do przeprowadzania egzaminu </a:t>
            </a:r>
            <a:br>
              <a:rPr lang="pl-PL" sz="2600" dirty="0" smtClean="0">
                <a:latin typeface="Bookman Old Style" panose="02050604050505020204" pitchFamily="18" charset="0"/>
              </a:rPr>
            </a:br>
            <a:r>
              <a:rPr lang="pl-PL" sz="2600" dirty="0" smtClean="0">
                <a:latin typeface="Bookman Old Style" panose="02050604050505020204" pitchFamily="18" charset="0"/>
              </a:rPr>
              <a:t>przygotowują okręgowe komisje egzaminacyjne, a o tym, który z nich będą rozwiązywać ósmoklasiści decyduje dyrektor CKE.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 smtClean="0">
                <a:latin typeface="Bookman Old Style" panose="02050604050505020204" pitchFamily="18" charset="0"/>
              </a:rPr>
              <a:t>Przykładowe zestawy zadań zamieszczone </a:t>
            </a:r>
            <a:br>
              <a:rPr lang="pl-PL" sz="2600" dirty="0" smtClean="0">
                <a:latin typeface="Bookman Old Style" panose="02050604050505020204" pitchFamily="18" charset="0"/>
              </a:rPr>
            </a:br>
            <a:r>
              <a:rPr lang="pl-PL" sz="2600" dirty="0" smtClean="0">
                <a:latin typeface="Bookman Old Style" panose="02050604050505020204" pitchFamily="18" charset="0"/>
              </a:rPr>
              <a:t>są w </a:t>
            </a:r>
            <a:r>
              <a:rPr lang="pl-PL" sz="2600" u="sng" dirty="0" smtClean="0">
                <a:latin typeface="Bookman Old Style" panose="02050604050505020204" pitchFamily="18" charset="0"/>
              </a:rPr>
              <a:t>Informatorach</a:t>
            </a:r>
            <a:r>
              <a:rPr lang="pl-PL" sz="2600" dirty="0" smtClean="0">
                <a:latin typeface="Bookman Old Style" panose="02050604050505020204" pitchFamily="18" charset="0"/>
              </a:rPr>
              <a:t>.</a:t>
            </a:r>
            <a:endParaRPr lang="pl-PL" altLang="pl-PL" sz="2600" kern="0" dirty="0" smtClean="0">
              <a:latin typeface="Bookman Old Style" panose="02050604050505020204" pitchFamily="18" charset="0"/>
            </a:endParaRPr>
          </a:p>
          <a:p>
            <a:endParaRPr lang="pl-PL" altLang="pl-PL" kern="0" dirty="0" smtClean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Czynności organizacyjne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0080" y="2027817"/>
            <a:ext cx="7759337" cy="36038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pl-PL" sz="2400" dirty="0" smtClean="0">
                <a:latin typeface="Bookman Old Style" panose="02050604050505020204" pitchFamily="18" charset="0"/>
              </a:rPr>
              <a:t>Jeden ze zdających z każdej sali uczestniczy w otwarciu paczek z zestawami w gabinecie dyrektora.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pl-PL" sz="2400" dirty="0" smtClean="0">
              <a:latin typeface="Bookman Old Style" panose="0205060405050502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sz="2400" dirty="0" smtClean="0">
                <a:latin typeface="Bookman Old Style" panose="02050604050505020204" pitchFamily="18" charset="0"/>
              </a:rPr>
              <a:t>Pozostali uczniowie wchodzą zgodnie z procedurą oraz zasadami ustalonymi przez komisję.</a:t>
            </a:r>
          </a:p>
          <a:p>
            <a:pPr>
              <a:buFont typeface="+mj-lt"/>
              <a:buAutoNum type="arabicPeriod"/>
            </a:pPr>
            <a:endParaRPr lang="pl-PL" altLang="pl-PL" sz="2400" kern="0" dirty="0" smtClean="0">
              <a:latin typeface="Bookman Old Style" panose="02050604050505020204" pitchFamily="18" charset="0"/>
            </a:endParaRPr>
          </a:p>
          <a:p>
            <a:endParaRPr lang="pl-PL" sz="24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Wejście do sali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0080" y="2027817"/>
            <a:ext cx="7759337" cy="360381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pl-PL" sz="2800" dirty="0" smtClean="0">
                <a:latin typeface="Bookman Old Style" panose="02050604050505020204" pitchFamily="18" charset="0"/>
              </a:rPr>
              <a:t>Obowiązuje bezwzględny zakaz przynoszenia  na </a:t>
            </a:r>
            <a:r>
              <a:rPr lang="pl-PL" sz="2800" dirty="0" err="1" smtClean="0">
                <a:latin typeface="Bookman Old Style" panose="02050604050505020204" pitchFamily="18" charset="0"/>
              </a:rPr>
              <a:t>egzamin</a:t>
            </a:r>
            <a:r>
              <a:rPr lang="pl-PL" sz="2800" dirty="0" smtClean="0">
                <a:latin typeface="Bookman Old Style" panose="02050604050505020204" pitchFamily="18" charset="0"/>
              </a:rPr>
              <a:t> urządzeń telekomunikacyjnych i multimedialnych.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l-PL" sz="2800" dirty="0" smtClean="0">
                <a:latin typeface="Bookman Old Style" panose="02050604050505020204" pitchFamily="18" charset="0"/>
              </a:rPr>
              <a:t> Jeśli urządzenie zostanie przyniesione na </a:t>
            </a:r>
            <a:r>
              <a:rPr lang="pl-PL" sz="2800" dirty="0" err="1" smtClean="0">
                <a:latin typeface="Bookman Old Style" panose="02050604050505020204" pitchFamily="18" charset="0"/>
              </a:rPr>
              <a:t>egzamin</a:t>
            </a:r>
            <a:r>
              <a:rPr lang="pl-PL" sz="2800" dirty="0" smtClean="0">
                <a:latin typeface="Bookman Old Style" panose="02050604050505020204" pitchFamily="18" charset="0"/>
              </a:rPr>
              <a:t> i  zakłóci przebieg pracy, </a:t>
            </a:r>
            <a:r>
              <a:rPr lang="pl-PL" sz="2800" dirty="0" err="1" smtClean="0">
                <a:latin typeface="Bookman Old Style" panose="02050604050505020204" pitchFamily="18" charset="0"/>
              </a:rPr>
              <a:t>egzamin</a:t>
            </a:r>
            <a:r>
              <a:rPr lang="pl-PL" sz="2800" dirty="0" smtClean="0">
                <a:latin typeface="Bookman Old Style" panose="02050604050505020204" pitchFamily="18" charset="0"/>
              </a:rPr>
              <a:t> dla danego ucznia zostaje przerwany.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l-PL" sz="2800" dirty="0" smtClean="0">
                <a:latin typeface="Bookman Old Style" panose="02050604050505020204" pitchFamily="18" charset="0"/>
              </a:rPr>
              <a:t>Uczeń losuje miejsce przy stoliku.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l-PL" sz="2800" dirty="0" smtClean="0">
                <a:latin typeface="Bookman Old Style" panose="02050604050505020204" pitchFamily="18" charset="0"/>
              </a:rPr>
              <a:t>W sali należy usiąść na wyznaczonym miejscu.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l-PL" sz="2800" dirty="0" smtClean="0">
                <a:latin typeface="Bookman Old Style" panose="02050604050505020204" pitchFamily="18" charset="0"/>
              </a:rPr>
              <a:t>Karteczki z numerem miejsca ustalonym przez komisję nie wolno przekładać.</a:t>
            </a:r>
          </a:p>
          <a:p>
            <a:pPr>
              <a:buFont typeface="+mj-lt"/>
              <a:buAutoNum type="arabicPeriod"/>
            </a:pPr>
            <a:endParaRPr lang="pl-PL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Rozdanie arkuszy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0080" y="2027817"/>
            <a:ext cx="7759337" cy="360381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altLang="pl-PL" sz="2400" dirty="0" smtClean="0">
                <a:latin typeface="Bookman Old Style" panose="02050604050505020204" pitchFamily="18" charset="0"/>
              </a:rPr>
              <a:t>Punktualnie </a:t>
            </a:r>
            <a:r>
              <a:rPr lang="pl-PL" altLang="pl-PL" sz="2400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o 9.00 </a:t>
            </a:r>
            <a:r>
              <a:rPr lang="pl-PL" altLang="pl-PL" sz="2400" dirty="0" smtClean="0">
                <a:latin typeface="Bookman Old Style" panose="02050604050505020204" pitchFamily="18" charset="0"/>
              </a:rPr>
              <a:t>członkowie komisji rozdają arkusze.</a:t>
            </a:r>
          </a:p>
          <a:p>
            <a:pPr marL="514350" indent="-514350">
              <a:buFont typeface="+mj-lt"/>
              <a:buAutoNum type="arabicPeriod"/>
            </a:pPr>
            <a:r>
              <a:rPr lang="pl-PL" altLang="pl-PL" sz="2400" dirty="0" smtClean="0">
                <a:latin typeface="Bookman Old Style" panose="02050604050505020204" pitchFamily="18" charset="0"/>
              </a:rPr>
              <a:t>Uczniowie czytają instrukcję, wpisują  w wyznaczonym miejscu swój kod, numer PESEL i naklejają naklejki – na początku arkusza i na karcie odpowiedzi. </a:t>
            </a:r>
          </a:p>
          <a:p>
            <a:pPr marL="514350" indent="-514350">
              <a:buFont typeface="+mj-lt"/>
              <a:buAutoNum type="arabicPeriod"/>
            </a:pPr>
            <a:r>
              <a:rPr lang="pl-PL" altLang="pl-PL" sz="2400" dirty="0" smtClean="0">
                <a:latin typeface="Bookman Old Style" panose="02050604050505020204" pitchFamily="18" charset="0"/>
              </a:rPr>
              <a:t>Sprawdzają, czy arkusz jest kompletny.</a:t>
            </a:r>
          </a:p>
          <a:p>
            <a:pPr marL="514350" indent="-514350">
              <a:buFont typeface="+mj-lt"/>
              <a:buAutoNum type="arabicPeriod"/>
            </a:pPr>
            <a:r>
              <a:rPr lang="pl-PL" altLang="pl-PL" sz="2400" dirty="0" smtClean="0">
                <a:latin typeface="Bookman Old Style" panose="02050604050505020204" pitchFamily="18" charset="0"/>
              </a:rPr>
              <a:t>Nauczyciele pomagają uczniom i odpowiadają na pytania, dotyczące części organizacyjnej.</a:t>
            </a:r>
          </a:p>
          <a:p>
            <a:pPr>
              <a:buFont typeface="+mj-lt"/>
              <a:buAutoNum type="arabicPeriod"/>
            </a:pPr>
            <a:endParaRPr lang="pl-PL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67294" y="534786"/>
            <a:ext cx="6347713" cy="1320800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Początek pracy z arkuszem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0080" y="2027817"/>
            <a:ext cx="7759337" cy="36038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pl-PL" sz="24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Po zakończeniu wszystkich czynności organizacyjnych rozpoczyna się właściwa praca z arkuszem.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pl-PL" sz="24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pl-PL" sz="24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Członkowie komisji nie odpowiadają na żadne pytania dotyczące zadań. 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8897" y="491010"/>
            <a:ext cx="6965245" cy="1202485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Zachowanie w czasie pracy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49087" y="1714307"/>
            <a:ext cx="7223760" cy="452973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  <a:defRPr/>
            </a:pPr>
            <a:r>
              <a:rPr lang="pl-PL" sz="3800" dirty="0" smtClean="0">
                <a:latin typeface="Bookman Old Style" panose="02050604050505020204" pitchFamily="18" charset="0"/>
              </a:rPr>
              <a:t>1.  W czasie pracy z zestawem egzaminacyjnym zdający pracuje samodzielnie i nie zakłóca przebiegu egzaminu, a w szczególności:</a:t>
            </a:r>
          </a:p>
          <a:p>
            <a:pPr marL="0" indent="0">
              <a:buNone/>
              <a:defRPr/>
            </a:pPr>
            <a:r>
              <a:rPr lang="pl-PL" sz="3800" dirty="0" smtClean="0">
                <a:latin typeface="Bookman Old Style" panose="02050604050505020204" pitchFamily="18" charset="0"/>
              </a:rPr>
              <a:t>-  nie opuszcza sali (tylko w szczególnie uzasadnionej sytuacji po uzyskaniu pozwolenia przewodniczącego zespołu),</a:t>
            </a:r>
          </a:p>
          <a:p>
            <a:pPr marL="0" indent="0">
              <a:buNone/>
              <a:defRPr/>
            </a:pPr>
            <a:r>
              <a:rPr lang="pl-PL" sz="3800" dirty="0" smtClean="0">
                <a:latin typeface="Bookman Old Style" panose="02050604050505020204" pitchFamily="18" charset="0"/>
              </a:rPr>
              <a:t>nie opuszcza wyznaczonego miejsca w sali,</a:t>
            </a:r>
          </a:p>
          <a:p>
            <a:pPr marL="0" indent="0">
              <a:buNone/>
              <a:defRPr/>
            </a:pPr>
            <a:r>
              <a:rPr lang="pl-PL" sz="3800" dirty="0" smtClean="0">
                <a:latin typeface="Bookman Old Style" panose="02050604050505020204" pitchFamily="18" charset="0"/>
              </a:rPr>
              <a:t>w żadnej formie nie porozumiewa się z innymi zdającymi,</a:t>
            </a:r>
          </a:p>
          <a:p>
            <a:pPr marL="0" indent="0">
              <a:buNone/>
              <a:defRPr/>
            </a:pPr>
            <a:r>
              <a:rPr lang="pl-PL" sz="3800" dirty="0" smtClean="0">
                <a:latin typeface="Bookman Old Style" panose="02050604050505020204" pitchFamily="18" charset="0"/>
              </a:rPr>
              <a:t>nie wypowiada uwag i komentarzy,</a:t>
            </a:r>
          </a:p>
          <a:p>
            <a:pPr marL="0" indent="0">
              <a:buNone/>
              <a:defRPr/>
            </a:pPr>
            <a:r>
              <a:rPr lang="pl-PL" sz="3800" dirty="0" smtClean="0">
                <a:latin typeface="Bookman Old Style" panose="02050604050505020204" pitchFamily="18" charset="0"/>
              </a:rPr>
              <a:t>nie zadaje żadnych pytań dotyczących zadań egzaminacyjnych,</a:t>
            </a:r>
          </a:p>
          <a:p>
            <a:pPr marL="0" indent="0">
              <a:buNone/>
              <a:defRPr/>
            </a:pPr>
            <a:r>
              <a:rPr lang="pl-PL" sz="3800" dirty="0" smtClean="0">
                <a:latin typeface="Bookman Old Style" panose="02050604050505020204" pitchFamily="18" charset="0"/>
              </a:rPr>
              <a:t>2. W przypadku stwierdzenia nieprawidłowości przewodniczący przerywa uczniowi egzamin. Uczeń musi przystąpić do egzaminu  z danej części w drugim terminie (część rozumiemy  jako dzień egzaminacyjny).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8897" y="491010"/>
            <a:ext cx="6965245" cy="1202485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Wyjście z sali w czasie pracy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2149" y="1818810"/>
            <a:ext cx="7223760" cy="45297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pl-PL" sz="2400" dirty="0" smtClean="0">
                <a:latin typeface="Bookman Old Style" panose="02050604050505020204" pitchFamily="18" charset="0"/>
              </a:rPr>
              <a:t>W bardzo uzasadnionych sytuacjach uczeń może wyjść  z sali (np. w celu zażycia leku), ale dzieje się to pod okiem nauczyciela dyżurującego na korytarzu.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pl-PL" sz="2400" dirty="0" smtClean="0">
                <a:latin typeface="Bookman Old Style" panose="02050604050505020204" pitchFamily="18" charset="0"/>
              </a:rPr>
              <a:t>W innych sytuacjach uczeń nie opuszcza sali.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62149" y="407883"/>
            <a:ext cx="6965245" cy="1202485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Koniec pracy z arkuszem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2149" y="1818810"/>
            <a:ext cx="7223760" cy="452973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altLang="pl-PL" sz="2800" dirty="0" smtClean="0">
                <a:latin typeface="Gabriola" pitchFamily="82" charset="0"/>
              </a:rPr>
              <a:t>Należy wykorzystać cały czas przeznaczony na pracę z arkuszem.</a:t>
            </a:r>
          </a:p>
          <a:p>
            <a:pPr marL="514350" indent="-514350">
              <a:buFont typeface="+mj-lt"/>
              <a:buAutoNum type="arabicPeriod"/>
            </a:pPr>
            <a:r>
              <a:rPr lang="pl-PL" altLang="pl-PL" sz="2800" dirty="0" smtClean="0">
                <a:latin typeface="Gabriola" pitchFamily="82" charset="0"/>
              </a:rPr>
              <a:t>Po zakończeniu pracy uczeń odkłada arkusz na brzeg stolika i czeka, aż podejdzie do niego jeden z członków komisji, który sprawdza poprawność kodowania i uzupełnienia karty odpowiedzi.</a:t>
            </a:r>
          </a:p>
          <a:p>
            <a:pPr marL="514350" indent="-514350">
              <a:buFont typeface="+mj-lt"/>
              <a:buAutoNum type="arabicPeriod"/>
            </a:pPr>
            <a:r>
              <a:rPr lang="pl-PL" altLang="pl-PL" sz="2800" dirty="0" smtClean="0">
                <a:latin typeface="Gabriola" pitchFamily="82" charset="0"/>
              </a:rPr>
              <a:t>Po upływie czasu przeznaczonego na rozwiązywanie zadań z zestawem egzaminacyjnym, uczniowie stosują się do poleceń przewodniczącego zespołu nadzorującego.</a:t>
            </a:r>
          </a:p>
          <a:p>
            <a:pPr marL="514350" indent="-514350">
              <a:buFont typeface="+mj-lt"/>
              <a:buAutoNum type="arabicPeriod"/>
            </a:pPr>
            <a:r>
              <a:rPr lang="pl-PL" altLang="pl-PL" sz="2800" dirty="0" smtClean="0">
                <a:latin typeface="Gabriola" pitchFamily="82" charset="0"/>
              </a:rPr>
              <a:t>Jeden uczeń z każdej sali zostanie poproszony o pozostanie do momentu spakowania materiałów do koperty – jego nazwisko zostanie zapisane w protokole.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8897" y="491010"/>
            <a:ext cx="6965245" cy="1202485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Co trzeba zabrać 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2149" y="1818810"/>
            <a:ext cx="7223760" cy="45297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pl-PL" sz="24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Bezwzględnie każdy zdający zaopatruje się w </a:t>
            </a:r>
            <a:r>
              <a:rPr lang="pl-PL" sz="2400" b="1" u="sng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długopis z czarnym wkładem.</a:t>
            </a:r>
            <a:endParaRPr lang="pl-PL" sz="24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pl-PL" sz="24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W drugim dniu należy dodatkowo przynieść </a:t>
            </a:r>
            <a:r>
              <a:rPr lang="pl-PL" sz="2400" b="1" u="sng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linijkę</a:t>
            </a:r>
            <a:r>
              <a:rPr lang="pl-PL" sz="24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 </a:t>
            </a:r>
            <a:r>
              <a:rPr lang="pl-PL" sz="2400" b="1" u="sng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Rysunki</a:t>
            </a:r>
            <a:r>
              <a:rPr lang="pl-PL" sz="24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– jeżeli trzeba je wykonać – zdający wykonują </a:t>
            </a:r>
            <a:r>
              <a:rPr lang="pl-PL" sz="2400" b="1" u="sng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długopisem</a:t>
            </a:r>
            <a:r>
              <a:rPr lang="pl-PL" sz="24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Nie wykonuje się rysunków ołówkiem</a:t>
            </a:r>
            <a:r>
              <a:rPr lang="pl-PL" sz="24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0664" y="457759"/>
            <a:ext cx="6965245" cy="1202485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Czego nie wnosimy na salę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2149" y="1818810"/>
            <a:ext cx="7223760" cy="45297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pl-PL" sz="2400" dirty="0" smtClean="0">
                <a:latin typeface="Bookman Old Style" panose="02050604050505020204" pitchFamily="18" charset="0"/>
              </a:rPr>
              <a:t>Pod żadnym pozorem </a:t>
            </a:r>
            <a:r>
              <a:rPr lang="pl-PL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nie wnosimy </a:t>
            </a:r>
            <a:r>
              <a:rPr lang="pl-PL" sz="2400" dirty="0" smtClean="0">
                <a:latin typeface="Bookman Old Style" panose="02050604050505020204" pitchFamily="18" charset="0"/>
              </a:rPr>
              <a:t>dodatkowych przedmiotów np.: maskotek, torebek.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Nie wnosimy </a:t>
            </a:r>
            <a:r>
              <a:rPr lang="pl-PL" sz="2400" dirty="0" smtClean="0">
                <a:latin typeface="Bookman Old Style" panose="02050604050505020204" pitchFamily="18" charset="0"/>
              </a:rPr>
              <a:t>produktów spożywczych i napojów (wyjątek stanowią osoby, których stan zdrowia wymaga regularnych posiłków).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Nie wolno przynosić</a:t>
            </a:r>
            <a:r>
              <a:rPr lang="pl-PL" sz="2400" dirty="0" smtClean="0">
                <a:latin typeface="Bookman Old Style" panose="02050604050505020204" pitchFamily="18" charset="0"/>
              </a:rPr>
              <a:t>, a tym samym używać – korektora, a w drugim dniu także kalkulatora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789141" y="1410789"/>
            <a:ext cx="7531900" cy="39449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Egzamin ósmoklasisty </a:t>
            </a:r>
            <a:r>
              <a:rPr lang="pl-PL" sz="36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pl-PL" sz="3600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pl-PL" sz="2600" dirty="0" smtClean="0">
                <a:latin typeface="Bookman Old Style" panose="02050604050505020204" pitchFamily="18" charset="0"/>
              </a:rPr>
              <a:t>jest egzaminem </a:t>
            </a:r>
            <a:r>
              <a:rPr lang="pl-PL" sz="2600" u="sng" dirty="0" smtClean="0">
                <a:latin typeface="Bookman Old Style" panose="02050604050505020204" pitchFamily="18" charset="0"/>
              </a:rPr>
              <a:t>obowiązkowym</a:t>
            </a:r>
            <a:r>
              <a:rPr lang="pl-PL" sz="2600" dirty="0" smtClean="0">
                <a:latin typeface="Bookman Old Style" panose="02050604050505020204" pitchFamily="18" charset="0"/>
              </a:rPr>
              <a:t>, co oznacza, że każdy uczeń musi do niego przystąpić, aby ukończyć szkołę podstawową.</a:t>
            </a:r>
            <a:r>
              <a:rPr lang="pl-PL" sz="2600" dirty="0">
                <a:latin typeface="Bookman Old Style" panose="02050604050505020204" pitchFamily="18" charset="0"/>
              </a:rPr>
              <a:t/>
            </a:r>
            <a:br>
              <a:rPr lang="pl-PL" sz="2600" dirty="0">
                <a:latin typeface="Bookman Old Style" panose="02050604050505020204" pitchFamily="18" charset="0"/>
              </a:rPr>
            </a:br>
            <a:r>
              <a:rPr lang="pl-PL" sz="2600" dirty="0" smtClean="0">
                <a:latin typeface="Bookman Old Style" panose="02050604050505020204" pitchFamily="18" charset="0"/>
              </a:rPr>
              <a:t>Nie jest określony minimalny wynik, jaki uczeń powinien uzyskać, dlatego egzaminu ósmoklasisty nie można nie zdać.</a:t>
            </a:r>
            <a:endParaRPr lang="pl-PL" sz="26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8897" y="491010"/>
            <a:ext cx="6965245" cy="1202485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Sprawdzanie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331" y="1818810"/>
            <a:ext cx="7412578" cy="4529737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buNone/>
            </a:pPr>
            <a:r>
              <a:rPr lang="pl-PL" altLang="pl-PL" sz="2400" dirty="0" smtClean="0">
                <a:latin typeface="Bookman Old Style" panose="02050604050505020204" pitchFamily="18" charset="0"/>
              </a:rPr>
              <a:t>Rozwiązane przez ucznia zadania otwarte są sprawdzane i punktowane przez specjalnie przygotowanych i przeszkolonych egzaminatorów okręgowych komisji egzaminacyjnych, wpisanych do ewidencji. </a:t>
            </a:r>
          </a:p>
          <a:p>
            <a:pPr>
              <a:lnSpc>
                <a:spcPct val="85000"/>
              </a:lnSpc>
              <a:buNone/>
            </a:pPr>
            <a:r>
              <a:rPr lang="pl-PL" altLang="pl-PL" sz="2400" dirty="0" smtClean="0">
                <a:latin typeface="Bookman Old Style" panose="02050604050505020204" pitchFamily="18" charset="0"/>
              </a:rPr>
              <a:t>Karty odpowiedzi, na których są odpowiedzi do zadań zamkniętych (naniesione przez uczniów) oraz wyniki zadań otwartych (wpisane przez egzaminatorów), wprowadza się do elektronicznych czytników, w których każda z kart jest odczytywana. Wynik odczytu wprowadzony zostaje do bazy danych. 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53589" y="534948"/>
            <a:ext cx="6965245" cy="1202485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Egzaminatorzy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53589" y="2602581"/>
            <a:ext cx="7223760" cy="45297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altLang="pl-PL" sz="2800" dirty="0" smtClean="0">
                <a:latin typeface="Bookman Old Style" panose="02050604050505020204" pitchFamily="18" charset="0"/>
              </a:rPr>
              <a:t>   </a:t>
            </a:r>
            <a:r>
              <a:rPr lang="pl-PL" altLang="pl-PL" sz="2400" dirty="0" smtClean="0">
                <a:latin typeface="Bookman Old Style" panose="02050604050505020204" pitchFamily="18" charset="0"/>
              </a:rPr>
              <a:t>Egzaminatorów powołuje dyrektor OKE. </a:t>
            </a:r>
            <a:br>
              <a:rPr lang="pl-PL" altLang="pl-PL" sz="2400" dirty="0" smtClean="0">
                <a:latin typeface="Bookman Old Style" panose="02050604050505020204" pitchFamily="18" charset="0"/>
              </a:rPr>
            </a:br>
            <a:r>
              <a:rPr lang="pl-PL" altLang="pl-PL" sz="2400" dirty="0" smtClean="0">
                <a:latin typeface="Bookman Old Style" panose="02050604050505020204" pitchFamily="18" charset="0"/>
              </a:rPr>
              <a:t>Nie mogą oni sprawdzać prac uczniów</a:t>
            </a:r>
            <a:br>
              <a:rPr lang="pl-PL" altLang="pl-PL" sz="2400" dirty="0" smtClean="0">
                <a:latin typeface="Bookman Old Style" panose="02050604050505020204" pitchFamily="18" charset="0"/>
              </a:rPr>
            </a:br>
            <a:r>
              <a:rPr lang="pl-PL" altLang="pl-PL" sz="2400" dirty="0" smtClean="0">
                <a:latin typeface="Bookman Old Style" panose="02050604050505020204" pitchFamily="18" charset="0"/>
              </a:rPr>
              <a:t>ze szkoły, w której są zatrudnieni. 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2771" y="817581"/>
            <a:ext cx="6965245" cy="1202485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Wynik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66652" y="1975564"/>
            <a:ext cx="7223760" cy="45297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altLang="pl-PL" sz="2400" dirty="0" smtClean="0">
                <a:latin typeface="Bookman Old Style" panose="02050604050505020204" pitchFamily="18" charset="0"/>
              </a:rPr>
              <a:t>   Wynik egzaminu ósmoklasisty to suma punktów uzyskanych za wykonanie zadań otwartych i zamkniętych. </a:t>
            </a:r>
            <a:br>
              <a:rPr lang="pl-PL" altLang="pl-PL" sz="2400" dirty="0" smtClean="0">
                <a:latin typeface="Bookman Old Style" panose="02050604050505020204" pitchFamily="18" charset="0"/>
              </a:rPr>
            </a:br>
            <a:r>
              <a:rPr lang="pl-PL" altLang="pl-PL" sz="2400" dirty="0" smtClean="0">
                <a:latin typeface="Bookman Old Style" panose="02050604050505020204" pitchFamily="18" charset="0"/>
              </a:rPr>
              <a:t>Ustala go okręgowa komisja egzaminacyjna na podstawie liczby punktów przyznanych przez egzaminatorów. Jest on ostateczny. 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8897" y="491010"/>
            <a:ext cx="6965245" cy="1202485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Unieważnienie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8275" y="1988627"/>
            <a:ext cx="7223760" cy="4529737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  <a:buNone/>
            </a:pPr>
            <a:r>
              <a:rPr lang="pl-PL" altLang="pl-PL" sz="2400" dirty="0" smtClean="0">
                <a:latin typeface="Bookman Old Style" panose="02050604050505020204" pitchFamily="18" charset="0"/>
              </a:rPr>
              <a:t>   W przypadku stwierdzenia niesamodzielnego rozwiązywania zadań przez ósmoklasistę lub jeżeli zakłóca on prawidłowy przebieg egzaminu ósmoklasisty w sposób utrudniający pracę pozostałym uczniom (słuchaczom), przewodniczący szkolnego zespołu egzaminacyjnego unieważnia pracę tego ósmoklasisty i przerywa jego egzamin.</a:t>
            </a:r>
          </a:p>
          <a:p>
            <a:pPr>
              <a:lnSpc>
                <a:spcPct val="85000"/>
              </a:lnSpc>
              <a:buNone/>
            </a:pPr>
            <a:r>
              <a:rPr lang="pl-PL" altLang="pl-PL" sz="2400" dirty="0" smtClean="0">
                <a:latin typeface="Bookman Old Style" panose="02050604050505020204" pitchFamily="18" charset="0"/>
              </a:rPr>
              <a:t>   Informację o przerwaniu i unieważnieniu egzaminu zamieszcza się w protokole. 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5023" y="752268"/>
            <a:ext cx="6965245" cy="1202485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Udostępnienie pracy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331" y="2119256"/>
            <a:ext cx="7438704" cy="4529737"/>
          </a:xfrm>
        </p:spPr>
        <p:txBody>
          <a:bodyPr>
            <a:normAutofit/>
          </a:bodyPr>
          <a:lstStyle/>
          <a:p>
            <a:pPr algn="ctr">
              <a:lnSpc>
                <a:spcPct val="85000"/>
              </a:lnSpc>
              <a:buNone/>
            </a:pPr>
            <a:r>
              <a:rPr lang="pl-PL" altLang="pl-PL" sz="2400" dirty="0">
                <a:latin typeface="Bookman Old Style" panose="02050604050505020204" pitchFamily="18" charset="0"/>
              </a:rPr>
              <a:t>  </a:t>
            </a:r>
            <a:r>
              <a:rPr lang="pl-PL" altLang="pl-PL" sz="2400" dirty="0" smtClean="0">
                <a:latin typeface="Bookman Old Style" panose="02050604050505020204" pitchFamily="18" charset="0"/>
              </a:rPr>
              <a:t>Na prośbę - pisemny wniosek rodziców    ucznia sprawdzona i oceniona praca ucznia jest udostępniona rodzicom  w miejscu </a:t>
            </a:r>
            <a:br>
              <a:rPr lang="pl-PL" altLang="pl-PL" sz="2400" dirty="0" smtClean="0">
                <a:latin typeface="Bookman Old Style" panose="02050604050505020204" pitchFamily="18" charset="0"/>
              </a:rPr>
            </a:br>
            <a:r>
              <a:rPr lang="pl-PL" altLang="pl-PL" sz="2400" dirty="0" smtClean="0">
                <a:latin typeface="Bookman Old Style" panose="02050604050505020204" pitchFamily="18" charset="0"/>
              </a:rPr>
              <a:t>i czasie wskazanym przez dyrektora OKE.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tx1"/>
                </a:solidFill>
                <a:latin typeface="Gabriola" panose="04040605051002020D02" pitchFamily="82" charset="0"/>
                <a:cs typeface="Arial" panose="020B0604020202020204" pitchFamily="34" charset="0"/>
              </a:rPr>
              <a:t>Szczegółowe informacje</a:t>
            </a:r>
            <a:endParaRPr lang="pl-PL" b="1" dirty="0">
              <a:solidFill>
                <a:schemeClr val="tx1"/>
              </a:solidFill>
              <a:latin typeface="Gabriola" panose="04040605051002020D02" pitchFamily="82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400" dirty="0">
                <a:latin typeface="Bookman Old Style" panose="02050604050505020204" pitchFamily="18" charset="0"/>
                <a:cs typeface="Arial" panose="020B0604020202020204" pitchFamily="34" charset="0"/>
              </a:rPr>
              <a:t>Szczegółowy opis przebiegu egzaminu ósmoklasisty znajduje się w „Informacji o sposobie </a:t>
            </a:r>
            <a:r>
              <a:rPr lang="pl-PL" sz="24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organizacji</a:t>
            </a:r>
            <a:r>
              <a:rPr lang="pl-PL" sz="2400" dirty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pl-PL" sz="24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i </a:t>
            </a:r>
            <a:r>
              <a:rPr lang="pl-PL" sz="2400" dirty="0">
                <a:latin typeface="Bookman Old Style" panose="02050604050505020204" pitchFamily="18" charset="0"/>
                <a:cs typeface="Arial" panose="020B0604020202020204" pitchFamily="34" charset="0"/>
              </a:rPr>
              <a:t>przeprowadzania egzaminu </a:t>
            </a:r>
            <a:r>
              <a:rPr lang="pl-PL" sz="24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ósmoklasisty  opublikowanej na stronie internetowej </a:t>
            </a:r>
            <a:r>
              <a:rPr lang="pl-PL" sz="2400" dirty="0">
                <a:latin typeface="Bookman Old Style" panose="02050604050505020204" pitchFamily="18" charset="0"/>
                <a:cs typeface="Arial" panose="020B0604020202020204" pitchFamily="34" charset="0"/>
              </a:rPr>
              <a:t>CKE</a:t>
            </a:r>
            <a:r>
              <a:rPr lang="pl-PL" sz="24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. </a:t>
            </a:r>
            <a:r>
              <a:rPr lang="pl-PL" sz="2400" dirty="0">
                <a:latin typeface="Bookman Old Style" panose="02050604050505020204" pitchFamily="18" charset="0"/>
                <a:cs typeface="Arial" panose="020B0604020202020204" pitchFamily="34" charset="0"/>
              </a:rPr>
              <a:t> </a:t>
            </a:r>
            <a:r>
              <a:rPr lang="pl-PL" sz="24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/>
            </a:r>
            <a:br>
              <a:rPr lang="pl-PL" sz="2400" dirty="0" smtClean="0">
                <a:latin typeface="Bookman Old Style" panose="02050604050505020204" pitchFamily="18" charset="0"/>
                <a:cs typeface="Arial" panose="020B0604020202020204" pitchFamily="34" charset="0"/>
              </a:rPr>
            </a:br>
            <a:r>
              <a:rPr lang="pl-PL" sz="24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Szczegółowe </a:t>
            </a:r>
            <a:r>
              <a:rPr lang="pl-PL" sz="2400" dirty="0">
                <a:latin typeface="Bookman Old Style" panose="02050604050505020204" pitchFamily="18" charset="0"/>
              </a:rPr>
              <a:t>wymagania </a:t>
            </a:r>
            <a:r>
              <a:rPr lang="pl-PL" sz="2400" dirty="0" smtClean="0">
                <a:latin typeface="Bookman Old Style" panose="02050604050505020204" pitchFamily="18" charset="0"/>
              </a:rPr>
              <a:t>egzaminacyjne znajdują się w „Informatorach” (Aneksy 2021)na stronie</a:t>
            </a:r>
            <a:r>
              <a:rPr lang="pl-PL" sz="2400" dirty="0">
                <a:latin typeface="Bookman Old Style" panose="02050604050505020204" pitchFamily="18" charset="0"/>
                <a:cs typeface="Arial" panose="020B0604020202020204" pitchFamily="34" charset="0"/>
              </a:rPr>
              <a:t> internetowej CKE. </a:t>
            </a:r>
            <a:r>
              <a:rPr lang="pl-PL" sz="24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             </a:t>
            </a:r>
            <a:r>
              <a:rPr lang="pl-PL" sz="2400" b="1" u="sng" dirty="0" smtClean="0">
                <a:latin typeface="Bookman Old Style" panose="02050604050505020204" pitchFamily="18" charset="0"/>
                <a:hlinkClick r:id="rId2"/>
              </a:rPr>
              <a:t>https</a:t>
            </a:r>
            <a:r>
              <a:rPr lang="pl-PL" sz="2400" b="1" u="sng" dirty="0">
                <a:latin typeface="Bookman Old Style" panose="02050604050505020204" pitchFamily="18" charset="0"/>
                <a:hlinkClick r:id="rId2"/>
              </a:rPr>
              <a:t>://cke.gov.pl/</a:t>
            </a:r>
            <a:endParaRPr lang="pl-PL" sz="2400" b="1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l-PL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168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9713" y="1345475"/>
            <a:ext cx="7341327" cy="39449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Egzamin ósmoklasisty </a:t>
            </a:r>
          </a:p>
          <a:p>
            <a:pPr>
              <a:buNone/>
            </a:pPr>
            <a:r>
              <a:rPr lang="pl-PL" sz="3600" dirty="0" smtClean="0">
                <a:latin typeface="Gabriola" pitchFamily="82" charset="0"/>
              </a:rPr>
              <a:t/>
            </a:r>
            <a:br>
              <a:rPr lang="pl-PL" sz="3600" dirty="0" smtClean="0">
                <a:latin typeface="Gabriola" pitchFamily="82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jest przeprowadzony na podstawie wymagań określonych w podstawie programowej oraz sprawdza, w jakim stopniu zdający spełnia te wymagania.</a:t>
            </a:r>
          </a:p>
          <a:p>
            <a:pPr>
              <a:buNone/>
            </a:pPr>
            <a:endParaRPr lang="pl-PL" sz="24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95894" y="624643"/>
            <a:ext cx="744582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 smtClean="0">
                <a:latin typeface="Gabriola" pitchFamily="82" charset="0"/>
              </a:rPr>
              <a:t>Egzamin ósmoklasisty</a:t>
            </a:r>
            <a:r>
              <a:rPr lang="pl-PL" sz="2400" b="1" dirty="0" smtClean="0">
                <a:latin typeface="Gabriola" pitchFamily="82" charset="0"/>
              </a:rPr>
              <a:t> </a:t>
            </a:r>
          </a:p>
          <a:p>
            <a:r>
              <a:rPr lang="pl-PL" sz="2400" dirty="0" smtClean="0">
                <a:latin typeface="Bookman Old Style" panose="02050604050505020204" pitchFamily="18" charset="0"/>
              </a:rPr>
              <a:t>pełni dwie zasadnicze funkcje: </a:t>
            </a:r>
          </a:p>
          <a:p>
            <a:pPr marL="514350" indent="-514350">
              <a:buAutoNum type="arabicPeriod"/>
            </a:pPr>
            <a:r>
              <a:rPr lang="pl-PL" sz="2400" dirty="0" smtClean="0">
                <a:latin typeface="Bookman Old Style" panose="02050604050505020204" pitchFamily="18" charset="0"/>
              </a:rPr>
              <a:t>określa poziom wykształcenia ogólnego uczniów w zakresie obowiązkowych przedmiotów egzaminacyjnych i zapewnia uczniowi, jego rodzicom, nauczycielom oraz władzom oświatowym informację zwrotną na temat tego poziomu wykształcenia </a:t>
            </a:r>
          </a:p>
          <a:p>
            <a:pPr marL="514350" indent="-514350">
              <a:buAutoNum type="arabicPeriod"/>
            </a:pPr>
            <a:r>
              <a:rPr lang="pl-PL" sz="2400" dirty="0" smtClean="0">
                <a:latin typeface="Bookman Old Style" panose="02050604050505020204" pitchFamily="18" charset="0"/>
              </a:rPr>
              <a:t>zastępuje </a:t>
            </a:r>
            <a:r>
              <a:rPr lang="pl-PL" sz="2400" dirty="0" err="1" smtClean="0">
                <a:latin typeface="Bookman Old Style" panose="02050604050505020204" pitchFamily="18" charset="0"/>
              </a:rPr>
              <a:t>egzamin</a:t>
            </a:r>
            <a:r>
              <a:rPr lang="pl-PL" sz="2400" dirty="0" smtClean="0">
                <a:latin typeface="Bookman Old Style" panose="02050604050505020204" pitchFamily="18" charset="0"/>
              </a:rPr>
              <a:t> wstępny do szkół ponadpodstawowych, które wykorzystują wyniki egzaminu ósmoklasisty z poszczególnych przedmiotów jako kryteria w procesie rekrutacji, jeżeli liczba kandydatów jest większa niż liczba wolnych miejsc w danej szkole.</a:t>
            </a:r>
            <a:endParaRPr lang="pl-PL" sz="24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  <a:latin typeface="Gabriola" pitchFamily="82" charset="0"/>
              </a:rPr>
              <a:t>Egzamin ósmoklasisty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sz="2400" dirty="0" smtClean="0">
                <a:latin typeface="Bookman Old Style" panose="02050604050505020204" pitchFamily="18" charset="0"/>
              </a:rPr>
              <a:t>jest </a:t>
            </a:r>
            <a:r>
              <a:rPr lang="pl-PL" sz="2400" dirty="0">
                <a:latin typeface="Bookman Old Style" panose="02050604050505020204" pitchFamily="18" charset="0"/>
              </a:rPr>
              <a:t>przeprowadzany w formie </a:t>
            </a:r>
            <a:r>
              <a:rPr lang="pl-PL" sz="2400" dirty="0" smtClean="0">
                <a:latin typeface="Bookman Old Style" panose="02050604050505020204" pitchFamily="18" charset="0"/>
              </a:rPr>
              <a:t>pisemnej.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endParaRPr lang="pl-PL" sz="2400" dirty="0" smtClean="0">
              <a:latin typeface="Bookman Old Style" panose="02050604050505020204" pitchFamily="18" charset="0"/>
            </a:endParaRPr>
          </a:p>
          <a:p>
            <a:pPr algn="ctr">
              <a:buNone/>
            </a:pPr>
            <a:r>
              <a:rPr lang="pl-PL" sz="2400" dirty="0" smtClean="0">
                <a:latin typeface="Bookman Old Style" panose="02050604050505020204" pitchFamily="18" charset="0"/>
              </a:rPr>
              <a:t>Ósmoklasista </a:t>
            </a:r>
            <a:r>
              <a:rPr lang="pl-PL" sz="2400" dirty="0">
                <a:latin typeface="Bookman Old Style" panose="02050604050505020204" pitchFamily="18" charset="0"/>
              </a:rPr>
              <a:t>przystępuje do egzaminu z trzech przedmiotów obowiązkowych, tj.:</a:t>
            </a:r>
          </a:p>
          <a:p>
            <a:pPr marL="742950" indent="-742950">
              <a:buFont typeface="+mj-lt"/>
              <a:buAutoNum type="arabicPeriod"/>
            </a:pPr>
            <a:r>
              <a:rPr lang="pl-PL" sz="2400" dirty="0">
                <a:latin typeface="Bookman Old Style" panose="02050604050505020204" pitchFamily="18" charset="0"/>
              </a:rPr>
              <a:t>matematyki</a:t>
            </a:r>
          </a:p>
          <a:p>
            <a:pPr marL="742950" indent="-742950">
              <a:buFont typeface="+mj-lt"/>
              <a:buAutoNum type="arabicPeriod"/>
            </a:pPr>
            <a:r>
              <a:rPr lang="pl-PL" sz="2400" dirty="0">
                <a:latin typeface="Bookman Old Style" panose="02050604050505020204" pitchFamily="18" charset="0"/>
              </a:rPr>
              <a:t>języka polskiego</a:t>
            </a:r>
          </a:p>
          <a:p>
            <a:pPr marL="742950" indent="-742950">
              <a:buFont typeface="+mj-lt"/>
              <a:buAutoNum type="arabicPeriod"/>
            </a:pPr>
            <a:r>
              <a:rPr lang="pl-PL" sz="2400" dirty="0">
                <a:latin typeface="Bookman Old Style" panose="02050604050505020204" pitchFamily="18" charset="0"/>
              </a:rPr>
              <a:t>języka obcego nowożytnego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4252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849085" y="1420560"/>
            <a:ext cx="81250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b="1" dirty="0" smtClean="0">
                <a:latin typeface="Gabriola" pitchFamily="82" charset="0"/>
              </a:rPr>
              <a:t>Zadania na egzaminie ósmoklasisty</a:t>
            </a:r>
          </a:p>
          <a:p>
            <a:endParaRPr lang="pl-PL" sz="4000" b="1" dirty="0" smtClean="0">
              <a:latin typeface="Gabriola" pitchFamily="82" charset="0"/>
            </a:endParaRPr>
          </a:p>
          <a:p>
            <a:r>
              <a:rPr lang="pl-PL" sz="2400" dirty="0" smtClean="0">
                <a:latin typeface="Bookman Old Style" panose="02050604050505020204" pitchFamily="18" charset="0"/>
              </a:rPr>
              <a:t>W arkuszu egzaminacyjnym ‎z każdego przedmiotu znajdą się zarówno zadania ‎zamknięte 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(tj. takie, w których uczeń wybiera jedną odpowiedź 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z kilku podanych), </a:t>
            </a:r>
          </a:p>
          <a:p>
            <a:r>
              <a:rPr lang="pl-PL" sz="2400" dirty="0" smtClean="0">
                <a:latin typeface="Bookman Old Style" panose="02050604050505020204" pitchFamily="18" charset="0"/>
              </a:rPr>
              <a:t>jak i zadania otwarte (tj. takie, w których uczeń samodzielnie formułuje odpowiedź). ‎</a:t>
            </a:r>
            <a:endParaRPr lang="pl-PL" sz="24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6645" y="1235593"/>
            <a:ext cx="6965245" cy="1202485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tx1"/>
                </a:solidFill>
                <a:latin typeface="Gabriola" pitchFamily="82" charset="0"/>
              </a:rPr>
              <a:t>Egzamin ósmoklasisty</a:t>
            </a:r>
            <a:r>
              <a:rPr lang="pl-PL" dirty="0" smtClean="0">
                <a:solidFill>
                  <a:schemeClr val="tx1"/>
                </a:solidFill>
                <a:latin typeface="Gabriola" pitchFamily="82" charset="0"/>
              </a:rPr>
              <a:t> </a:t>
            </a:r>
            <a:r>
              <a:rPr lang="pl-PL" dirty="0" smtClean="0">
                <a:latin typeface="Gabriola" pitchFamily="82" charset="0"/>
              </a:rPr>
              <a:t/>
            </a:r>
            <a:br>
              <a:rPr lang="pl-PL" dirty="0" smtClean="0">
                <a:latin typeface="Gabriola" pitchFamily="82" charset="0"/>
              </a:rPr>
            </a:br>
            <a:endParaRPr lang="pl-PL" dirty="0"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3771" y="2615644"/>
            <a:ext cx="7759338" cy="36038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latin typeface="Bookman Old Style" panose="02050604050505020204" pitchFamily="18" charset="0"/>
              </a:rPr>
              <a:t> jest przeprowadzany przez trzy kolejne dni: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 smtClean="0">
                <a:latin typeface="Bookman Old Style" panose="02050604050505020204" pitchFamily="18" charset="0"/>
              </a:rPr>
              <a:t> pierwszego dnia – egzamin z języka polskiego, 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                                             który trwa </a:t>
            </a:r>
            <a:r>
              <a:rPr lang="pl-PL" sz="2400" b="1" dirty="0" smtClean="0">
                <a:latin typeface="Bookman Old Style" panose="02050604050505020204" pitchFamily="18" charset="0"/>
              </a:rPr>
              <a:t>120</a:t>
            </a:r>
            <a:r>
              <a:rPr lang="pl-PL" sz="2400" dirty="0" smtClean="0">
                <a:latin typeface="Bookman Old Style" panose="02050604050505020204" pitchFamily="18" charset="0"/>
              </a:rPr>
              <a:t> minut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 smtClean="0">
                <a:latin typeface="Bookman Old Style" panose="02050604050505020204" pitchFamily="18" charset="0"/>
              </a:rPr>
              <a:t> drugiego dnia – egzamin z matematyki,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                                             który trwa </a:t>
            </a:r>
            <a:r>
              <a:rPr lang="pl-PL" sz="2400" b="1" dirty="0" smtClean="0">
                <a:latin typeface="Bookman Old Style" panose="02050604050505020204" pitchFamily="18" charset="0"/>
              </a:rPr>
              <a:t>100</a:t>
            </a:r>
            <a:r>
              <a:rPr lang="pl-PL" sz="2400" dirty="0" smtClean="0">
                <a:latin typeface="Bookman Old Style" panose="02050604050505020204" pitchFamily="18" charset="0"/>
              </a:rPr>
              <a:t> minut 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 smtClean="0">
                <a:latin typeface="Bookman Old Style" panose="02050604050505020204" pitchFamily="18" charset="0"/>
              </a:rPr>
              <a:t> trzeciego dnia – egzamin z języka obcego nowożytnego,        </a:t>
            </a:r>
            <a:br>
              <a:rPr lang="pl-PL" sz="2400" dirty="0" smtClean="0">
                <a:latin typeface="Bookman Old Style" panose="02050604050505020204" pitchFamily="18" charset="0"/>
              </a:rPr>
            </a:br>
            <a:r>
              <a:rPr lang="pl-PL" sz="2400" dirty="0" smtClean="0">
                <a:latin typeface="Bookman Old Style" panose="02050604050505020204" pitchFamily="18" charset="0"/>
              </a:rPr>
              <a:t>                                             który trwa </a:t>
            </a:r>
            <a:r>
              <a:rPr lang="pl-PL" sz="2400" b="1" dirty="0" smtClean="0">
                <a:latin typeface="Bookman Old Style" panose="02050604050505020204" pitchFamily="18" charset="0"/>
              </a:rPr>
              <a:t>90</a:t>
            </a:r>
            <a:r>
              <a:rPr lang="pl-PL" sz="2400" dirty="0" smtClean="0">
                <a:latin typeface="Bookman Old Style" panose="02050604050505020204" pitchFamily="18" charset="0"/>
              </a:rPr>
              <a:t> minut.</a:t>
            </a:r>
            <a:endParaRPr lang="pl-PL" sz="24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2960" y="1039651"/>
            <a:ext cx="6965245" cy="1202485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Gabriola" pitchFamily="82" charset="0"/>
              </a:rPr>
              <a:t>Terminy egzaminu ósmoklasisty</a:t>
            </a:r>
            <a:endParaRPr lang="pl-PL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49977" y="2223759"/>
            <a:ext cx="6196405" cy="3603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1.  </a:t>
            </a:r>
            <a:r>
              <a:rPr lang="pl-PL" sz="2800" b="1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25 maja 2021r</a:t>
            </a:r>
            <a:r>
              <a:rPr lang="pl-PL" sz="2800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.  - </a:t>
            </a:r>
            <a:r>
              <a:rPr lang="pl-PL" sz="2800" dirty="0" smtClean="0">
                <a:latin typeface="Bookman Old Style" panose="02050604050505020204" pitchFamily="18" charset="0"/>
              </a:rPr>
              <a:t>język polski</a:t>
            </a:r>
          </a:p>
          <a:p>
            <a:pPr marL="0" indent="0">
              <a:buNone/>
            </a:pPr>
            <a:r>
              <a:rPr lang="pl-PL" sz="2800" dirty="0" smtClean="0">
                <a:latin typeface="Bookman Old Style" panose="02050604050505020204" pitchFamily="18" charset="0"/>
              </a:rPr>
              <a:t>       od godz. 9.00 do 11.00</a:t>
            </a:r>
          </a:p>
          <a:p>
            <a:pPr marL="0" indent="0">
              <a:buNone/>
            </a:pPr>
            <a:r>
              <a:rPr lang="pl-PL" sz="2800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2. </a:t>
            </a:r>
            <a:r>
              <a:rPr lang="pl-PL" sz="2800" b="1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 26 maja 2021r</a:t>
            </a:r>
            <a:r>
              <a:rPr lang="pl-PL" sz="2800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. </a:t>
            </a:r>
            <a:r>
              <a:rPr lang="pl-PL" sz="2800" dirty="0" smtClean="0">
                <a:latin typeface="Bookman Old Style" panose="02050604050505020204" pitchFamily="18" charset="0"/>
              </a:rPr>
              <a:t>– matematyka</a:t>
            </a:r>
          </a:p>
          <a:p>
            <a:pPr marL="0" indent="0">
              <a:buNone/>
            </a:pPr>
            <a:r>
              <a:rPr lang="pl-PL" sz="2800" dirty="0" smtClean="0">
                <a:latin typeface="Bookman Old Style" panose="02050604050505020204" pitchFamily="18" charset="0"/>
              </a:rPr>
              <a:t>       od godz. 9.00 do 10.40</a:t>
            </a:r>
          </a:p>
          <a:p>
            <a:pPr marL="0" indent="0">
              <a:buNone/>
            </a:pPr>
            <a:r>
              <a:rPr lang="pl-PL" sz="2800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3. </a:t>
            </a:r>
            <a:r>
              <a:rPr lang="pl-PL" sz="2800" b="1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27 maja 2021r</a:t>
            </a:r>
            <a:r>
              <a:rPr lang="pl-PL" sz="2800" dirty="0" smtClean="0">
                <a:latin typeface="Bookman Old Style" panose="02050604050505020204" pitchFamily="18" charset="0"/>
              </a:rPr>
              <a:t>.  - język obcy nowożytny od godz. 9.00 do 10.30</a:t>
            </a:r>
            <a:endParaRPr lang="pl-PL" sz="28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3154</TotalTime>
  <Words>1144</Words>
  <Application>Microsoft Office PowerPoint</Application>
  <PresentationFormat>Pokaz na ekranie (4:3)</PresentationFormat>
  <Paragraphs>125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3" baseType="lpstr">
      <vt:lpstr>Arial</vt:lpstr>
      <vt:lpstr>Bookman Old Style</vt:lpstr>
      <vt:lpstr>Brush Script MT</vt:lpstr>
      <vt:lpstr>Gabriola</vt:lpstr>
      <vt:lpstr>Garamond</vt:lpstr>
      <vt:lpstr>Trebuchet MS</vt:lpstr>
      <vt:lpstr>Wingdings 3</vt:lpstr>
      <vt:lpstr>Faseta</vt:lpstr>
      <vt:lpstr>Prezentacja programu PowerPoint</vt:lpstr>
      <vt:lpstr>Egzamin ósmoklasisty</vt:lpstr>
      <vt:lpstr>Prezentacja programu PowerPoint</vt:lpstr>
      <vt:lpstr>Prezentacja programu PowerPoint</vt:lpstr>
      <vt:lpstr>Prezentacja programu PowerPoint</vt:lpstr>
      <vt:lpstr>Egzamin ósmoklasisty </vt:lpstr>
      <vt:lpstr>Prezentacja programu PowerPoint</vt:lpstr>
      <vt:lpstr>Egzamin ósmoklasisty  </vt:lpstr>
      <vt:lpstr>Terminy egzaminu ósmoklasisty</vt:lpstr>
      <vt:lpstr>Termin egzaminów dodatkowych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Procedury dla uczniów</vt:lpstr>
      <vt:lpstr>Zestawy egzaminacyjne</vt:lpstr>
      <vt:lpstr>Czynności organizacyjne</vt:lpstr>
      <vt:lpstr>Wejście do sali</vt:lpstr>
      <vt:lpstr>Rozdanie arkuszy</vt:lpstr>
      <vt:lpstr>Początek pracy z arkuszem</vt:lpstr>
      <vt:lpstr>Zachowanie w czasie pracy</vt:lpstr>
      <vt:lpstr>Wyjście z sali w czasie pracy</vt:lpstr>
      <vt:lpstr>Koniec pracy z arkuszem</vt:lpstr>
      <vt:lpstr>Co trzeba zabrać </vt:lpstr>
      <vt:lpstr>Czego nie wnosimy na salę</vt:lpstr>
      <vt:lpstr>Sprawdzanie</vt:lpstr>
      <vt:lpstr>Egzaminatorzy</vt:lpstr>
      <vt:lpstr>Wynik</vt:lpstr>
      <vt:lpstr>Unieważnienie</vt:lpstr>
      <vt:lpstr>Udostępnienie pracy</vt:lpstr>
      <vt:lpstr>Szczegółowe informacje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Małgorzata Dróbka</dc:creator>
  <cp:lastModifiedBy>User</cp:lastModifiedBy>
  <cp:revision>71</cp:revision>
  <dcterms:created xsi:type="dcterms:W3CDTF">2014-09-16T21:39:22Z</dcterms:created>
  <dcterms:modified xsi:type="dcterms:W3CDTF">2021-02-12T07:50:14Z</dcterms:modified>
</cp:coreProperties>
</file>